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</p:sldMasterIdLst>
  <p:notesMasterIdLst>
    <p:notesMasterId r:id="rId30"/>
  </p:notesMasterIdLst>
  <p:sldIdLst>
    <p:sldId id="257" r:id="rId2"/>
    <p:sldId id="258" r:id="rId3"/>
    <p:sldId id="259" r:id="rId4"/>
    <p:sldId id="260" r:id="rId5"/>
    <p:sldId id="262" r:id="rId6"/>
    <p:sldId id="263" r:id="rId7"/>
    <p:sldId id="286" r:id="rId8"/>
    <p:sldId id="267" r:id="rId9"/>
    <p:sldId id="287" r:id="rId10"/>
    <p:sldId id="269" r:id="rId11"/>
    <p:sldId id="288" r:id="rId12"/>
    <p:sldId id="270" r:id="rId13"/>
    <p:sldId id="289" r:id="rId14"/>
    <p:sldId id="271" r:id="rId15"/>
    <p:sldId id="272" r:id="rId16"/>
    <p:sldId id="273" r:id="rId17"/>
    <p:sldId id="290" r:id="rId18"/>
    <p:sldId id="274" r:id="rId19"/>
    <p:sldId id="276" r:id="rId20"/>
    <p:sldId id="277" r:id="rId21"/>
    <p:sldId id="285" r:id="rId22"/>
    <p:sldId id="278" r:id="rId23"/>
    <p:sldId id="279" r:id="rId24"/>
    <p:sldId id="280" r:id="rId25"/>
    <p:sldId id="281" r:id="rId26"/>
    <p:sldId id="282" r:id="rId27"/>
    <p:sldId id="283" r:id="rId28"/>
    <p:sldId id="284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2174" autoAdjust="0"/>
  </p:normalViewPr>
  <p:slideViewPr>
    <p:cSldViewPr snapToGrid="0">
      <p:cViewPr>
        <p:scale>
          <a:sx n="66" d="100"/>
          <a:sy n="66" d="100"/>
        </p:scale>
        <p:origin x="900" y="18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Đầu trang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3" name="Chỗ dành sẵn cho Ngày tháng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88CE4E-116C-4FCD-A504-4EF0068A291A}" type="datetimeFigureOut">
              <a:rPr lang="vi-VN" smtClean="0"/>
              <a:t>11/01/2024</a:t>
            </a:fld>
            <a:endParaRPr lang="vi-VN"/>
          </a:p>
        </p:txBody>
      </p:sp>
      <p:sp>
        <p:nvSpPr>
          <p:cNvPr id="4" name="Chỗ dành sẵn cho Hình ảnh của Bản chiế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vi-VN"/>
          </a:p>
        </p:txBody>
      </p:sp>
      <p:sp>
        <p:nvSpPr>
          <p:cNvPr id="5" name="Chỗ dành sẵn cho Ghi chú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6" name="Chỗ dành sẵn cho Chân trang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7" name="Chỗ dành sẵn cho Số hiệu Bản chiế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2C6F74-7912-43F9-B14A-352C68996D57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8819922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2C6F74-7912-43F9-B14A-352C68996D57}" type="slidenum">
              <a:rPr lang="vi-VN" smtClean="0"/>
              <a:t>19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3940148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êu đề Bản chiế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vi-VN"/>
              <a:t>Bấm để chỉnh sửa kiểu tiêu đề phụ của Bản cái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6F2BE5-F655-4D05-AE87-A320A379A5CB}" type="datetimeFigureOut">
              <a:rPr lang="vi-VN" smtClean="0"/>
              <a:t>11/01/2024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9698FB-2136-41A4-B9B8-1E4B5723AE16}" type="slidenum">
              <a:rPr lang="vi-VN" smtClean="0"/>
              <a:t>‹#›</a:t>
            </a:fld>
            <a:endParaRPr lang="vi-VN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82791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êu đề và Văn bản Dọ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6F2BE5-F655-4D05-AE87-A320A379A5CB}" type="datetimeFigureOut">
              <a:rPr lang="vi-VN" smtClean="0"/>
              <a:t>11/01/2024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9698FB-2136-41A4-B9B8-1E4B5723AE16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0026098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êu đề Dọc và Văn bả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6F2BE5-F655-4D05-AE87-A320A379A5CB}" type="datetimeFigureOut">
              <a:rPr lang="vi-VN" smtClean="0"/>
              <a:t>11/01/2024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9698FB-2136-41A4-B9B8-1E4B5723AE16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940672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6F2BE5-F655-4D05-AE87-A320A379A5CB}" type="datetimeFigureOut">
              <a:rPr lang="vi-VN" smtClean="0"/>
              <a:t>11/01/2024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9698FB-2136-41A4-B9B8-1E4B5723AE16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7321405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Đầu trang của Phầ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6F2BE5-F655-4D05-AE87-A320A379A5CB}" type="datetimeFigureOut">
              <a:rPr lang="vi-VN" smtClean="0"/>
              <a:t>11/01/2024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9698FB-2136-41A4-B9B8-1E4B5723AE16}" type="slidenum">
              <a:rPr lang="vi-VN" smtClean="0"/>
              <a:t>‹#›</a:t>
            </a:fld>
            <a:endParaRPr lang="vi-VN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22293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Hai Nộ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6F2BE5-F655-4D05-AE87-A320A379A5CB}" type="datetimeFigureOut">
              <a:rPr lang="vi-VN" smtClean="0"/>
              <a:t>11/01/2024</a:t>
            </a:fld>
            <a:endParaRPr lang="vi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9698FB-2136-41A4-B9B8-1E4B5723AE16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219328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hép so sán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6F2BE5-F655-4D05-AE87-A320A379A5CB}" type="datetimeFigureOut">
              <a:rPr lang="vi-VN" smtClean="0"/>
              <a:t>11/01/2024</a:t>
            </a:fld>
            <a:endParaRPr lang="vi-V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9698FB-2136-41A4-B9B8-1E4B5723AE16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5783965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hỉ Tiêu đê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6F2BE5-F655-4D05-AE87-A320A379A5CB}" type="datetimeFigureOut">
              <a:rPr lang="vi-VN" smtClean="0"/>
              <a:t>11/01/2024</a:t>
            </a:fld>
            <a:endParaRPr lang="vi-V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9698FB-2136-41A4-B9B8-1E4B5723AE16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3369456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Trố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6F2BE5-F655-4D05-AE87-A320A379A5CB}" type="datetimeFigureOut">
              <a:rPr lang="vi-VN" smtClean="0"/>
              <a:t>11/01/2024</a:t>
            </a:fld>
            <a:endParaRPr lang="vi-V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vi-V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9698FB-2136-41A4-B9B8-1E4B5723AE16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7068313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Nội dung với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2A6F2BE5-F655-4D05-AE87-A320A379A5CB}" type="datetimeFigureOut">
              <a:rPr lang="vi-VN" smtClean="0"/>
              <a:t>11/01/2024</a:t>
            </a:fld>
            <a:endParaRPr lang="vi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vi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89698FB-2136-41A4-B9B8-1E4B5723AE16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9687024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Ảnh với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vi-VN"/>
              <a:t>Bấm biểu tượng để thêm hình ảnh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6F2BE5-F655-4D05-AE87-A320A379A5CB}" type="datetimeFigureOut">
              <a:rPr lang="vi-VN" smtClean="0"/>
              <a:t>11/01/2024</a:t>
            </a:fld>
            <a:endParaRPr lang="vi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9698FB-2136-41A4-B9B8-1E4B5723AE16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2052856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2A6F2BE5-F655-4D05-AE87-A320A379A5CB}" type="datetimeFigureOut">
              <a:rPr lang="vi-VN" smtClean="0"/>
              <a:t>11/01/2024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B89698FB-2136-41A4-B9B8-1E4B5723AE16}" type="slidenum">
              <a:rPr lang="vi-VN" smtClean="0"/>
              <a:t>‹#›</a:t>
            </a:fld>
            <a:endParaRPr lang="vi-VN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33222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4F6A11A2-9315-8926-E685-885A28EEF6CA}"/>
              </a:ext>
            </a:extLst>
          </p:cNvPr>
          <p:cNvSpPr txBox="1"/>
          <p:nvPr/>
        </p:nvSpPr>
        <p:spPr>
          <a:xfrm>
            <a:off x="195208" y="0"/>
            <a:ext cx="111852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 fontAlgn="base"/>
            <a:r>
              <a:rPr lang="vi-VN" sz="24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TRƯỜNG ĐẠI HỌC AN GIANG </a:t>
            </a:r>
            <a:endParaRPr lang="vi-VN" sz="2400" b="1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pPr algn="ctr" rtl="0" fontAlgn="base"/>
            <a:r>
              <a:rPr lang="vi-VN" sz="24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KHOA CÔNG NGHỆ THÔNG TIN</a:t>
            </a:r>
            <a:r>
              <a:rPr lang="vi-VN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 </a:t>
            </a:r>
            <a:endParaRPr lang="vi-VN" sz="2400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6D9209A2-CB37-8209-FD50-684779D2DFFF}"/>
              </a:ext>
            </a:extLst>
          </p:cNvPr>
          <p:cNvSpPr txBox="1"/>
          <p:nvPr/>
        </p:nvSpPr>
        <p:spPr>
          <a:xfrm>
            <a:off x="1724386" y="961308"/>
            <a:ext cx="81268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BÁO</a:t>
            </a:r>
            <a:r>
              <a:rPr lang="vi-VN" sz="24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CÁO ĐỒ ÁN MÔN HỌC XÂY DỰNG ỨNG DỤNG HƯỚNG DỊCH VỤ</a:t>
            </a:r>
            <a:endParaRPr lang="vi-VN" sz="2400" dirty="0"/>
          </a:p>
        </p:txBody>
      </p:sp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61CD0876-7395-FD5E-F411-FACFEB610326}"/>
              </a:ext>
            </a:extLst>
          </p:cNvPr>
          <p:cNvSpPr txBox="1"/>
          <p:nvPr/>
        </p:nvSpPr>
        <p:spPr>
          <a:xfrm>
            <a:off x="2053159" y="1856626"/>
            <a:ext cx="7469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WEBSITE XEM PHIM TRỰC TUYẾN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 </a:t>
            </a:r>
            <a:endParaRPr lang="vi-VN" sz="2400" dirty="0"/>
          </a:p>
        </p:txBody>
      </p:sp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43E1C9A6-24F4-DAD4-C5D8-BA26A11DDEB5}"/>
              </a:ext>
            </a:extLst>
          </p:cNvPr>
          <p:cNvSpPr txBox="1"/>
          <p:nvPr/>
        </p:nvSpPr>
        <p:spPr>
          <a:xfrm>
            <a:off x="2320287" y="2476340"/>
            <a:ext cx="693505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Sinh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</a:p>
          <a:p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Lưu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Minh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Trọng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MSSV: </a:t>
            </a:r>
            <a:r>
              <a:rPr lang="vi-VN" sz="24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DTH206038</a:t>
            </a:r>
          </a:p>
          <a:p>
            <a:r>
              <a:rPr lang="vi-VN" sz="24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Nguyễn Thanh Tú- MSSV: DTH206045 </a:t>
            </a:r>
          </a:p>
          <a:p>
            <a:r>
              <a:rPr lang="vi-VN" sz="24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Nguyễn Hoài Thanh –MSSV:</a:t>
            </a:r>
            <a:r>
              <a:rPr lang="vi-VN" sz="24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DTH205978 </a:t>
            </a:r>
          </a:p>
          <a:p>
            <a:r>
              <a:rPr lang="vi-VN" sz="24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Đặng Hoàng Vũ – MSSV: DTH206066</a:t>
            </a:r>
            <a:endParaRPr lang="vi-V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0EBB0979-61BB-B6C9-70AE-D524443DDD22}"/>
              </a:ext>
            </a:extLst>
          </p:cNvPr>
          <p:cNvSpPr txBox="1"/>
          <p:nvPr/>
        </p:nvSpPr>
        <p:spPr>
          <a:xfrm>
            <a:off x="2818584" y="4573381"/>
            <a:ext cx="5938463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 fontAlgn="base"/>
            <a:r>
              <a:rPr lang="vi-VN" sz="20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GIẢNG VIÊN HƯỚNG DẪN:</a:t>
            </a:r>
            <a:r>
              <a:rPr lang="vi-VN" sz="2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 </a:t>
            </a:r>
            <a:endParaRPr lang="vi-VN" sz="2000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pPr algn="ctr" rtl="0" fontAlgn="base"/>
            <a:r>
              <a:rPr lang="vi-VN" sz="20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HUỲNH CAO THẾ CƯỜNG</a:t>
            </a:r>
            <a:r>
              <a:rPr lang="vi-VN" sz="2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 </a:t>
            </a:r>
            <a:endParaRPr lang="vi-VN" sz="2000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endParaRPr lang="vi-VN" dirty="0"/>
          </a:p>
        </p:txBody>
      </p:sp>
      <p:sp>
        <p:nvSpPr>
          <p:cNvPr id="7" name="Hộp Văn bản 6">
            <a:extLst>
              <a:ext uri="{FF2B5EF4-FFF2-40B4-BE49-F238E27FC236}">
                <a16:creationId xmlns:a16="http://schemas.microsoft.com/office/drawing/2014/main" id="{126B654A-F2D8-9640-808B-93B2A635EBD0}"/>
              </a:ext>
            </a:extLst>
          </p:cNvPr>
          <p:cNvSpPr txBox="1"/>
          <p:nvPr/>
        </p:nvSpPr>
        <p:spPr>
          <a:xfrm>
            <a:off x="3378525" y="5674915"/>
            <a:ext cx="48185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20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AN GIANG, 1-2024</a:t>
            </a:r>
            <a:r>
              <a:rPr lang="vi-VN" sz="2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 </a:t>
            </a:r>
            <a:endParaRPr lang="vi-VN" sz="2000" dirty="0"/>
          </a:p>
        </p:txBody>
      </p:sp>
    </p:spTree>
    <p:extLst>
      <p:ext uri="{BB962C8B-B14F-4D97-AF65-F5344CB8AC3E}">
        <p14:creationId xmlns:p14="http://schemas.microsoft.com/office/powerpoint/2010/main" val="12623670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ADBBEC9D-D1D5-2D5E-1EA4-9980144651F9}"/>
              </a:ext>
            </a:extLst>
          </p:cNvPr>
          <p:cNvSpPr txBox="1"/>
          <p:nvPr/>
        </p:nvSpPr>
        <p:spPr>
          <a:xfrm>
            <a:off x="-114529" y="-10929"/>
            <a:ext cx="1077449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 fontAlgn="base"/>
            <a:r>
              <a:rPr lang="vi-VN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1.3.Cài đặt dịch vụ </a:t>
            </a:r>
            <a:r>
              <a:rPr lang="vi-VN" sz="2400" b="1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Apache</a:t>
            </a:r>
            <a:r>
              <a:rPr lang="vi-VN" sz="24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b="1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Webserver</a:t>
            </a:r>
            <a:endParaRPr lang="vi-VN" sz="2400" b="0" i="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fontAlgn="base"/>
            <a:endParaRPr lang="vi-VN" sz="2400" b="0" i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fontAlgn="base"/>
            <a:r>
              <a:rPr lang="vi-VN" sz="2400" b="0" i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vi-VN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Bước 1: Để cài đặt </a:t>
            </a:r>
            <a:r>
              <a:rPr lang="vi-VN" sz="24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Apache</a:t>
            </a:r>
            <a:r>
              <a:rPr lang="vi-VN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dùng lệnh </a:t>
            </a:r>
            <a:r>
              <a:rPr lang="vi-VN" sz="2400" b="1" i="0" dirty="0" err="1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sudo</a:t>
            </a:r>
            <a:r>
              <a:rPr lang="vi-VN" sz="2400" b="1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b="1" i="0" dirty="0" err="1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apt-get</a:t>
            </a:r>
            <a:r>
              <a:rPr lang="vi-VN" sz="2400" b="1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b="1" i="0" dirty="0" err="1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install</a:t>
            </a:r>
            <a:r>
              <a:rPr lang="vi-VN" sz="2400" b="1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b="1" i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apache2                                                               </a:t>
            </a:r>
            <a:r>
              <a:rPr lang="vi-VN" sz="1800" b="0" i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                                                                                                                      </a:t>
            </a:r>
            <a:endParaRPr lang="vi-VN" sz="1800" b="0" i="0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endParaRPr lang="vi-V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42" name="Picture 2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EB736EC3-E7CD-0CAB-BBE7-C1A7E8B48B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014" y="1645470"/>
            <a:ext cx="10631972" cy="22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Hộp Văn bản 6">
            <a:extLst>
              <a:ext uri="{FF2B5EF4-FFF2-40B4-BE49-F238E27FC236}">
                <a16:creationId xmlns:a16="http://schemas.microsoft.com/office/drawing/2014/main" id="{D0FB7307-8B12-62A9-5CF4-589FCF72CD15}"/>
              </a:ext>
            </a:extLst>
          </p:cNvPr>
          <p:cNvSpPr txBox="1"/>
          <p:nvPr/>
        </p:nvSpPr>
        <p:spPr>
          <a:xfrm>
            <a:off x="7083846" y="6396335"/>
            <a:ext cx="37457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Kết quả cài đặt </a:t>
            </a:r>
            <a:r>
              <a:rPr lang="vi-V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apache</a:t>
            </a: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</a:t>
            </a:r>
          </a:p>
        </p:txBody>
      </p:sp>
    </p:spTree>
    <p:extLst>
      <p:ext uri="{BB962C8B-B14F-4D97-AF65-F5344CB8AC3E}">
        <p14:creationId xmlns:p14="http://schemas.microsoft.com/office/powerpoint/2010/main" val="8916412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ADBBEC9D-D1D5-2D5E-1EA4-9980144651F9}"/>
              </a:ext>
            </a:extLst>
          </p:cNvPr>
          <p:cNvSpPr txBox="1"/>
          <p:nvPr/>
        </p:nvSpPr>
        <p:spPr>
          <a:xfrm>
            <a:off x="-114529" y="-10929"/>
            <a:ext cx="1077449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 fontAlgn="base"/>
            <a:r>
              <a:rPr lang="vi-VN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1.3.Cài đặt dịch vụ </a:t>
            </a:r>
            <a:r>
              <a:rPr lang="vi-VN" sz="2400" b="1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Apache</a:t>
            </a:r>
            <a:r>
              <a:rPr lang="vi-VN" sz="24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b="1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Webserver</a:t>
            </a:r>
            <a:endParaRPr lang="vi-VN" sz="2400" b="0" i="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fontAlgn="base"/>
            <a:r>
              <a:rPr lang="vi-VN" sz="2400" b="0" i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vi-VN" sz="1800" b="0" i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                                                                                                                      </a:t>
            </a:r>
            <a:endParaRPr lang="vi-VN" sz="1800" b="0" i="0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endParaRPr lang="vi-V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9D8E93A7-0487-9CFB-4B3C-81A86C2C25B6}"/>
              </a:ext>
            </a:extLst>
          </p:cNvPr>
          <p:cNvSpPr txBox="1"/>
          <p:nvPr/>
        </p:nvSpPr>
        <p:spPr>
          <a:xfrm>
            <a:off x="109708" y="543069"/>
            <a:ext cx="81736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 fontAlgn="base"/>
            <a:r>
              <a:rPr lang="vi-VN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Bước 2</a:t>
            </a:r>
            <a:r>
              <a:rPr lang="vi-VN" sz="2400" b="0" i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Để kích hoạt dùng lệnh sudo</a:t>
            </a:r>
            <a:r>
              <a:rPr lang="vi-VN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b="1" i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vi-VN" sz="2400" b="1" i="0" dirty="0" err="1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etc</a:t>
            </a:r>
            <a:r>
              <a:rPr lang="vi-VN" sz="2400" b="1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vi-VN" sz="2400" b="1" i="0" dirty="0" err="1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init.d</a:t>
            </a:r>
            <a:r>
              <a:rPr lang="vi-VN" sz="2400" b="1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/apache2 </a:t>
            </a:r>
            <a:r>
              <a:rPr lang="vi-VN" sz="2400" b="1" i="0" dirty="0" err="1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start</a:t>
            </a:r>
            <a:r>
              <a:rPr lang="vi-VN" sz="2400" b="1" i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vi-VN" sz="2400" b="0" i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2400" b="0" i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rtl="0" fontAlgn="base"/>
            <a:endParaRPr lang="en-US" sz="240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rtl="0" fontAlgn="base"/>
            <a:r>
              <a:rPr lang="vi-VN" sz="2400" b="0" i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Sau </a:t>
            </a:r>
            <a:r>
              <a:rPr lang="vi-VN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đó dùng lệnh </a:t>
            </a:r>
            <a:r>
              <a:rPr lang="vi-VN" sz="2400" b="1" i="0" dirty="0" err="1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sudo</a:t>
            </a:r>
            <a:r>
              <a:rPr lang="vi-VN" sz="2400" b="1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a2enmod </a:t>
            </a:r>
            <a:r>
              <a:rPr lang="vi-VN" sz="2400" b="1" i="0" dirty="0" err="1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cgi</a:t>
            </a:r>
            <a:r>
              <a:rPr lang="vi-VN" sz="2400" b="1" i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 </a:t>
            </a:r>
            <a:endParaRPr lang="vi-VN" sz="2400" b="1" i="0" dirty="0">
              <a:solidFill>
                <a:srgbClr val="FF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48" name="Picture 8" descr="A screenshot of a login page&#10;&#10;Description automatically generated">
            <a:extLst>
              <a:ext uri="{FF2B5EF4-FFF2-40B4-BE49-F238E27FC236}">
                <a16:creationId xmlns:a16="http://schemas.microsoft.com/office/drawing/2014/main" id="{F68209E4-264C-50A1-9525-013C7E5B38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408" y="2297396"/>
            <a:ext cx="5934420" cy="2975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0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163B5557-C210-F1C2-4641-1C9E5008AD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8657" y="1141241"/>
            <a:ext cx="6095312" cy="3343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Hộp Văn bản 6">
            <a:extLst>
              <a:ext uri="{FF2B5EF4-FFF2-40B4-BE49-F238E27FC236}">
                <a16:creationId xmlns:a16="http://schemas.microsoft.com/office/drawing/2014/main" id="{D0FB7307-8B12-62A9-5CF4-589FCF72CD15}"/>
              </a:ext>
            </a:extLst>
          </p:cNvPr>
          <p:cNvSpPr txBox="1"/>
          <p:nvPr/>
        </p:nvSpPr>
        <p:spPr>
          <a:xfrm>
            <a:off x="7083846" y="6396335"/>
            <a:ext cx="37457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Kết quả cài đặt </a:t>
            </a:r>
            <a:r>
              <a:rPr lang="vi-V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apache</a:t>
            </a: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</a:t>
            </a:r>
          </a:p>
        </p:txBody>
      </p:sp>
    </p:spTree>
    <p:extLst>
      <p:ext uri="{BB962C8B-B14F-4D97-AF65-F5344CB8AC3E}">
        <p14:creationId xmlns:p14="http://schemas.microsoft.com/office/powerpoint/2010/main" val="32451319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F765694F-3423-92FE-BE44-16B357ABBF16}"/>
              </a:ext>
            </a:extLst>
          </p:cNvPr>
          <p:cNvSpPr txBox="1"/>
          <p:nvPr/>
        </p:nvSpPr>
        <p:spPr>
          <a:xfrm>
            <a:off x="67938" y="638736"/>
            <a:ext cx="54722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Dùng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sz="24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lệnh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sz="2400" b="1" i="0" dirty="0" err="1">
                <a:solidFill>
                  <a:srgbClr val="FF0000"/>
                </a:solidFill>
                <a:effectLst/>
                <a:latin typeface="Times New Roman" panose="02020603050405020304" pitchFamily="18" charset="0"/>
              </a:rPr>
              <a:t>sudo</a:t>
            </a:r>
            <a:r>
              <a:rPr lang="en-US" sz="2400" b="1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</a:rPr>
              <a:t> apt install build-</a:t>
            </a:r>
            <a:r>
              <a:rPr lang="en-US" sz="2400" b="1" i="0" dirty="0" err="1">
                <a:solidFill>
                  <a:srgbClr val="FF0000"/>
                </a:solidFill>
                <a:effectLst/>
                <a:latin typeface="Times New Roman" panose="02020603050405020304" pitchFamily="18" charset="0"/>
              </a:rPr>
              <a:t>esential</a:t>
            </a:r>
            <a:r>
              <a:rPr lang="en-US" sz="2400" b="1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</a:rPr>
              <a:t> </a:t>
            </a:r>
            <a:endParaRPr lang="vi-VN" sz="2400" b="1" dirty="0">
              <a:solidFill>
                <a:srgbClr val="FF0000"/>
              </a:solidFill>
            </a:endParaRPr>
          </a:p>
        </p:txBody>
      </p:sp>
      <p:pic>
        <p:nvPicPr>
          <p:cNvPr id="11268" name="Picture 4">
            <a:extLst>
              <a:ext uri="{FF2B5EF4-FFF2-40B4-BE49-F238E27FC236}">
                <a16:creationId xmlns:a16="http://schemas.microsoft.com/office/drawing/2014/main" id="{88206F09-9C67-2CE9-A515-A2EA405373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8513" y="1335263"/>
            <a:ext cx="7534974" cy="4749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Hộp Văn bản 7">
            <a:extLst>
              <a:ext uri="{FF2B5EF4-FFF2-40B4-BE49-F238E27FC236}">
                <a16:creationId xmlns:a16="http://schemas.microsoft.com/office/drawing/2014/main" id="{2067ADB7-3207-6A38-E1D9-74164AFF0861}"/>
              </a:ext>
            </a:extLst>
          </p:cNvPr>
          <p:cNvSpPr txBox="1"/>
          <p:nvPr/>
        </p:nvSpPr>
        <p:spPr>
          <a:xfrm>
            <a:off x="0" y="33572"/>
            <a:ext cx="46123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1.4.</a:t>
            </a:r>
            <a:r>
              <a:rPr lang="vi-VN" sz="24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Cài đặt dịch vụ FTP Server </a:t>
            </a:r>
          </a:p>
          <a:p>
            <a:endParaRPr lang="vi-VN" sz="2400" dirty="0"/>
          </a:p>
        </p:txBody>
      </p:sp>
    </p:spTree>
    <p:extLst>
      <p:ext uri="{BB962C8B-B14F-4D97-AF65-F5344CB8AC3E}">
        <p14:creationId xmlns:p14="http://schemas.microsoft.com/office/powerpoint/2010/main" val="12524798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72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E9CBCD41-E3B7-527C-4B2B-CEC42D6AB9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5485" y="3034481"/>
            <a:ext cx="5921030" cy="3115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Hộp Văn bản 7">
            <a:extLst>
              <a:ext uri="{FF2B5EF4-FFF2-40B4-BE49-F238E27FC236}">
                <a16:creationId xmlns:a16="http://schemas.microsoft.com/office/drawing/2014/main" id="{2067ADB7-3207-6A38-E1D9-74164AFF0861}"/>
              </a:ext>
            </a:extLst>
          </p:cNvPr>
          <p:cNvSpPr txBox="1"/>
          <p:nvPr/>
        </p:nvSpPr>
        <p:spPr>
          <a:xfrm>
            <a:off x="0" y="33572"/>
            <a:ext cx="46123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1.4.</a:t>
            </a:r>
            <a:r>
              <a:rPr lang="vi-VN" sz="24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Cài đặt dịch vụ FTP Server </a:t>
            </a:r>
          </a:p>
          <a:p>
            <a:endParaRPr lang="vi-VN" sz="2400" dirty="0"/>
          </a:p>
        </p:txBody>
      </p:sp>
      <p:sp>
        <p:nvSpPr>
          <p:cNvPr id="9" name="Hộp Văn bản 8">
            <a:extLst>
              <a:ext uri="{FF2B5EF4-FFF2-40B4-BE49-F238E27FC236}">
                <a16:creationId xmlns:a16="http://schemas.microsoft.com/office/drawing/2014/main" id="{DD5E5C0F-DA69-D005-941C-6D6102544955}"/>
              </a:ext>
            </a:extLst>
          </p:cNvPr>
          <p:cNvSpPr txBox="1"/>
          <p:nvPr/>
        </p:nvSpPr>
        <p:spPr>
          <a:xfrm>
            <a:off x="262134" y="1070978"/>
            <a:ext cx="337116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Mở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WinSCP ở </a:t>
            </a:r>
            <a:r>
              <a:rPr lang="en-US" sz="24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máy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sz="24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thật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 </a:t>
            </a:r>
            <a:endParaRPr lang="vi-VN" sz="2400" dirty="0"/>
          </a:p>
          <a:p>
            <a:endParaRPr lang="vi-VN" dirty="0"/>
          </a:p>
        </p:txBody>
      </p:sp>
      <p:pic>
        <p:nvPicPr>
          <p:cNvPr id="11270" name="Picture 6" descr="A blue background with a lock and arrows&#10;&#10;Description automatically generated">
            <a:extLst>
              <a:ext uri="{FF2B5EF4-FFF2-40B4-BE49-F238E27FC236}">
                <a16:creationId xmlns:a16="http://schemas.microsoft.com/office/drawing/2014/main" id="{7B820CE7-8CF0-70F5-C59C-9EA68E4C79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3295" y="823402"/>
            <a:ext cx="1546031" cy="986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Hộp Văn bản 10">
            <a:extLst>
              <a:ext uri="{FF2B5EF4-FFF2-40B4-BE49-F238E27FC236}">
                <a16:creationId xmlns:a16="http://schemas.microsoft.com/office/drawing/2014/main" id="{261C236F-4E1D-DB77-6D22-CEF118DEBDF7}"/>
              </a:ext>
            </a:extLst>
          </p:cNvPr>
          <p:cNvSpPr txBox="1"/>
          <p:nvPr/>
        </p:nvSpPr>
        <p:spPr>
          <a:xfrm>
            <a:off x="262134" y="2368639"/>
            <a:ext cx="86838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Để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sz="24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đăng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sz="24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nhập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, </a:t>
            </a:r>
            <a:r>
              <a:rPr lang="en-US" sz="24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nhập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sz="24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địa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sz="24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chỉ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IP </a:t>
            </a:r>
            <a:r>
              <a:rPr lang="en-US" sz="24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máy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sz="2400" b="0" i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ảo</a:t>
            </a:r>
            <a:r>
              <a:rPr lang="en-US" sz="2400" b="0" i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sz="2400" b="1" i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Ubuntu(</a:t>
            </a:r>
            <a:r>
              <a:rPr lang="en-US" sz="24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192.168.242.128) </a:t>
            </a:r>
            <a:endParaRPr lang="vi-VN" sz="2400" b="1" dirty="0"/>
          </a:p>
        </p:txBody>
      </p:sp>
    </p:spTree>
    <p:extLst>
      <p:ext uri="{BB962C8B-B14F-4D97-AF65-F5344CB8AC3E}">
        <p14:creationId xmlns:p14="http://schemas.microsoft.com/office/powerpoint/2010/main" val="21071926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Hộp Văn bản 10">
            <a:extLst>
              <a:ext uri="{FF2B5EF4-FFF2-40B4-BE49-F238E27FC236}">
                <a16:creationId xmlns:a16="http://schemas.microsoft.com/office/drawing/2014/main" id="{B3F0238C-E126-823D-7069-FFE68E880144}"/>
              </a:ext>
            </a:extLst>
          </p:cNvPr>
          <p:cNvSpPr txBox="1"/>
          <p:nvPr/>
        </p:nvSpPr>
        <p:spPr>
          <a:xfrm>
            <a:off x="132203" y="0"/>
            <a:ext cx="399912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Sau khi đăng nhập thành công, sẽ hiển thị các thư mục của 2 máy (bên trái là máy thật, bên phải là máy ảo </a:t>
            </a:r>
            <a:r>
              <a:rPr lang="vi-VN" sz="24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Ubuntu</a:t>
            </a:r>
            <a:r>
              <a:rPr lang="vi-VN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) </a:t>
            </a:r>
            <a:endParaRPr lang="vi-VN" sz="2400" dirty="0"/>
          </a:p>
        </p:txBody>
      </p:sp>
      <p:pic>
        <p:nvPicPr>
          <p:cNvPr id="12298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CC20197B-E4A6-98EE-B4EA-CB9D139D5C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6024" y="190865"/>
            <a:ext cx="5884790" cy="3601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76394395-7C8F-8732-2B60-F43C6F2662A2}"/>
              </a:ext>
            </a:extLst>
          </p:cNvPr>
          <p:cNvSpPr txBox="1"/>
          <p:nvPr/>
        </p:nvSpPr>
        <p:spPr>
          <a:xfrm>
            <a:off x="132204" y="3170901"/>
            <a:ext cx="39991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Để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sz="24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kiểm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sz="24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tra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sz="24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gcc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sz="24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có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sz="24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phù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sz="24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hợp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sz="24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với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sz="24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phiên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sz="24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bản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hay </a:t>
            </a:r>
            <a:r>
              <a:rPr lang="en-US" sz="24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không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, ta </a:t>
            </a:r>
            <a:r>
              <a:rPr lang="en-US" sz="24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dùng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sz="24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lệnh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sz="2400" b="1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gcc</a:t>
            </a:r>
            <a:r>
              <a:rPr lang="en-US" sz="24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–version</a:t>
            </a:r>
            <a:r>
              <a:rPr lang="en-US" sz="18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. </a:t>
            </a:r>
            <a:endParaRPr lang="vi-VN" b="1" dirty="0"/>
          </a:p>
        </p:txBody>
      </p:sp>
      <p:pic>
        <p:nvPicPr>
          <p:cNvPr id="12300" name="Picture 12" descr="A black screen with white text&#10;&#10;Description automatically generated">
            <a:extLst>
              <a:ext uri="{FF2B5EF4-FFF2-40B4-BE49-F238E27FC236}">
                <a16:creationId xmlns:a16="http://schemas.microsoft.com/office/drawing/2014/main" id="{9C966C9D-AD1D-56FE-26F5-91475003A6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3364" y="4563835"/>
            <a:ext cx="5185272" cy="1522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16033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ộp Văn bản 6">
            <a:extLst>
              <a:ext uri="{FF2B5EF4-FFF2-40B4-BE49-F238E27FC236}">
                <a16:creationId xmlns:a16="http://schemas.microsoft.com/office/drawing/2014/main" id="{9451A965-C932-664C-B703-4F19F651E442}"/>
              </a:ext>
            </a:extLst>
          </p:cNvPr>
          <p:cNvSpPr txBox="1"/>
          <p:nvPr/>
        </p:nvSpPr>
        <p:spPr>
          <a:xfrm>
            <a:off x="110169" y="99152"/>
            <a:ext cx="55107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1.5. GCC</a:t>
            </a:r>
            <a:endParaRPr lang="vi-V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Dùng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sz="24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lệnh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sz="2400" b="1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sudo</a:t>
            </a:r>
            <a:r>
              <a:rPr lang="en-US" sz="24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apt </a:t>
            </a:r>
            <a:r>
              <a:rPr lang="en-US" sz="2400" b="1" i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install build-esential </a:t>
            </a:r>
            <a:endParaRPr lang="vi-V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318" name="Picture 6">
            <a:extLst>
              <a:ext uri="{FF2B5EF4-FFF2-40B4-BE49-F238E27FC236}">
                <a16:creationId xmlns:a16="http://schemas.microsoft.com/office/drawing/2014/main" id="{0815ABB8-4A9F-3D84-E611-17496D2EA2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754" y="998490"/>
            <a:ext cx="9958491" cy="4861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44643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38D1A26D-7A46-C164-2F37-0B018FCB6C96}"/>
              </a:ext>
            </a:extLst>
          </p:cNvPr>
          <p:cNvSpPr txBox="1"/>
          <p:nvPr/>
        </p:nvSpPr>
        <p:spPr>
          <a:xfrm>
            <a:off x="167090" y="177325"/>
            <a:ext cx="765909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 fontAlgn="base"/>
            <a:r>
              <a:rPr lang="vi-VN" sz="24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1.6.FTP Server</a:t>
            </a:r>
          </a:p>
          <a:p>
            <a:pPr algn="l" rtl="0" fontAlgn="base"/>
            <a:r>
              <a:rPr lang="vi-VN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Dùng lệnh </a:t>
            </a:r>
            <a:r>
              <a:rPr lang="vi-VN" sz="2400" b="1" i="0" dirty="0" err="1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sudo</a:t>
            </a:r>
            <a:r>
              <a:rPr lang="vi-VN" sz="2400" b="1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b="1" i="0" dirty="0" err="1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apt</a:t>
            </a:r>
            <a:r>
              <a:rPr lang="vi-VN" sz="2400" b="1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b="1" i="0" dirty="0" err="1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install</a:t>
            </a:r>
            <a:r>
              <a:rPr lang="vi-VN" sz="2400" b="1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b="1" i="0" err="1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vsftpd</a:t>
            </a:r>
            <a:r>
              <a:rPr lang="vi-VN" sz="2400" b="1" i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vi-VN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cho phép người dùng quản lý tệp trên máy chủ thông qua giao thức FTP (port 21)</a:t>
            </a:r>
            <a:endParaRPr lang="vi-VN" sz="2400" i="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vi-VN" dirty="0"/>
          </a:p>
        </p:txBody>
      </p:sp>
      <p:pic>
        <p:nvPicPr>
          <p:cNvPr id="14338" name="Picture 2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92470818-58F2-6F63-867B-238E829482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9341" y="1525963"/>
            <a:ext cx="8332696" cy="4860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50787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38D1A26D-7A46-C164-2F37-0B018FCB6C96}"/>
              </a:ext>
            </a:extLst>
          </p:cNvPr>
          <p:cNvSpPr txBox="1"/>
          <p:nvPr/>
        </p:nvSpPr>
        <p:spPr>
          <a:xfrm>
            <a:off x="167090" y="177325"/>
            <a:ext cx="57618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 fontAlgn="base"/>
            <a:r>
              <a:rPr lang="vi-VN" sz="24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1.6.</a:t>
            </a:r>
            <a:r>
              <a:rPr lang="vi-VN" sz="2400" b="1" i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FTP Server</a:t>
            </a:r>
            <a:endParaRPr lang="vi-VN" sz="2400" b="1" i="0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D6DADCC0-EBE4-7EDE-2AD8-40F715B4EB29}"/>
              </a:ext>
            </a:extLst>
          </p:cNvPr>
          <p:cNvSpPr txBox="1"/>
          <p:nvPr/>
        </p:nvSpPr>
        <p:spPr>
          <a:xfrm>
            <a:off x="167090" y="800629"/>
            <a:ext cx="55350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Dùng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sz="24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lệnh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sz="24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sudo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service </a:t>
            </a:r>
            <a:r>
              <a:rPr lang="en-US" sz="24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vsftpd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status </a:t>
            </a:r>
            <a:r>
              <a:rPr lang="en-US" sz="24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để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sz="24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kiểm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sz="24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tra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sz="24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trạng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sz="24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thái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FTP server </a:t>
            </a:r>
            <a:r>
              <a:rPr lang="en-US" sz="24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có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sz="24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hoạt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sz="24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động</a:t>
            </a:r>
            <a:endParaRPr lang="vi-VN" sz="2400" dirty="0"/>
          </a:p>
        </p:txBody>
      </p:sp>
      <p:pic>
        <p:nvPicPr>
          <p:cNvPr id="14340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820ECD55-4DED-5735-A3F5-5393236667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457" y="1845043"/>
            <a:ext cx="6070293" cy="2069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52F6F754-C6C4-F77C-86DF-4CD59A17DC6E}"/>
              </a:ext>
            </a:extLst>
          </p:cNvPr>
          <p:cNvSpPr txBox="1"/>
          <p:nvPr/>
        </p:nvSpPr>
        <p:spPr>
          <a:xfrm>
            <a:off x="167090" y="4376962"/>
            <a:ext cx="46872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Kết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sz="24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quả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sz="24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cài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sz="24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đặt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sz="2400" b="0" i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ftp </a:t>
            </a:r>
            <a:r>
              <a:rPr lang="vi-VN" sz="2400" b="0" i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server </a:t>
            </a:r>
            <a:r>
              <a:rPr lang="en-US" sz="2400" b="0" i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 </a:t>
            </a:r>
            <a:endParaRPr lang="vi-VN" sz="2400" dirty="0"/>
          </a:p>
        </p:txBody>
      </p:sp>
      <p:pic>
        <p:nvPicPr>
          <p:cNvPr id="14342" name="Picture 6">
            <a:extLst>
              <a:ext uri="{FF2B5EF4-FFF2-40B4-BE49-F238E27FC236}">
                <a16:creationId xmlns:a16="http://schemas.microsoft.com/office/drawing/2014/main" id="{99D8754E-6C35-1DD3-E51C-03DB071484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7585" y="5118865"/>
            <a:ext cx="6685838" cy="357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99573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1B8408AC-FE81-6ED7-A16C-F1C28E3D87BA}"/>
              </a:ext>
            </a:extLst>
          </p:cNvPr>
          <p:cNvSpPr txBox="1"/>
          <p:nvPr/>
        </p:nvSpPr>
        <p:spPr>
          <a:xfrm>
            <a:off x="253388" y="198304"/>
            <a:ext cx="44177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1.7.VNC Server</a:t>
            </a:r>
          </a:p>
        </p:txBody>
      </p:sp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42A86A2D-C5C7-8028-7DB1-6A220CDC45B6}"/>
              </a:ext>
            </a:extLst>
          </p:cNvPr>
          <p:cNvSpPr txBox="1"/>
          <p:nvPr/>
        </p:nvSpPr>
        <p:spPr>
          <a:xfrm>
            <a:off x="132202" y="705080"/>
            <a:ext cx="61033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Để cài đặt VNC cho </a:t>
            </a:r>
            <a:r>
              <a:rPr lang="vi-VN" sz="24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ubuntu</a:t>
            </a:r>
            <a:r>
              <a:rPr lang="vi-VN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, dùng lệnh: </a:t>
            </a:r>
            <a:r>
              <a:rPr lang="vi-VN" sz="24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sudo</a:t>
            </a:r>
            <a:r>
              <a:rPr lang="vi-VN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vi-VN" sz="24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apt</a:t>
            </a:r>
            <a:r>
              <a:rPr lang="vi-VN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vi-VN" sz="24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install</a:t>
            </a:r>
            <a:r>
              <a:rPr lang="vi-VN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vi-VN" sz="24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vino</a:t>
            </a:r>
            <a:endParaRPr lang="vi-VN" sz="2400" dirty="0"/>
          </a:p>
        </p:txBody>
      </p:sp>
      <p:pic>
        <p:nvPicPr>
          <p:cNvPr id="15362" name="Picture 2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84144F7F-E855-0A92-C6E2-A17F27B06A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8618" y="238570"/>
            <a:ext cx="4879717" cy="3310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D4521280-30A2-58BC-9ABC-AD5EE3B89004}"/>
              </a:ext>
            </a:extLst>
          </p:cNvPr>
          <p:cNvSpPr txBox="1"/>
          <p:nvPr/>
        </p:nvSpPr>
        <p:spPr>
          <a:xfrm>
            <a:off x="132202" y="2914611"/>
            <a:ext cx="441776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 fontAlgn="base"/>
            <a:r>
              <a:rPr lang="vi-VN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Kiểm tra địa chỉ IP của máy chủ </a:t>
            </a:r>
          </a:p>
          <a:p>
            <a:pPr algn="l" rtl="0" fontAlgn="base"/>
            <a:r>
              <a:rPr lang="vi-VN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Sử dụng lệnh sau để xem địa chỉ IP:  </a:t>
            </a:r>
            <a:r>
              <a:rPr lang="vi-VN" sz="2400" b="1" i="0" dirty="0" err="1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ip</a:t>
            </a:r>
            <a:r>
              <a:rPr lang="vi-VN" sz="2400" b="1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b="1" i="0" dirty="0" err="1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addr</a:t>
            </a:r>
            <a:r>
              <a:rPr lang="vi-VN" sz="2400" b="1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b="1" i="0" dirty="0" err="1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show</a:t>
            </a:r>
            <a:r>
              <a:rPr lang="vi-VN" sz="2400" b="1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| </a:t>
            </a:r>
            <a:r>
              <a:rPr lang="vi-VN" sz="2400" b="1" i="0" dirty="0" err="1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grep</a:t>
            </a:r>
            <a:r>
              <a:rPr lang="vi-VN" sz="2400" b="1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b="1" i="0" dirty="0" err="1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inet</a:t>
            </a:r>
            <a:r>
              <a:rPr lang="vi-VN" sz="2400" b="1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endParaRPr lang="vi-VN" dirty="0"/>
          </a:p>
        </p:txBody>
      </p:sp>
      <p:pic>
        <p:nvPicPr>
          <p:cNvPr id="15364" name="Picture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1B467980-6479-DAC3-74C4-093E3B6F7D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6830" y="4043455"/>
            <a:ext cx="5383576" cy="2616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13858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0C1A20F2-0DBE-9F0B-73A5-085FDDDAA7A7}"/>
              </a:ext>
            </a:extLst>
          </p:cNvPr>
          <p:cNvSpPr txBox="1"/>
          <p:nvPr/>
        </p:nvSpPr>
        <p:spPr>
          <a:xfrm>
            <a:off x="297455" y="143219"/>
            <a:ext cx="738130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 fontAlgn="base"/>
            <a:r>
              <a:rPr lang="vi-VN" sz="24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</a:t>
            </a:r>
            <a:r>
              <a:rPr lang="vi-VN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             </a:t>
            </a:r>
            <a:endParaRPr lang="vi-VN" sz="2400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pPr algn="ctr" rtl="0" fontAlgn="base"/>
            <a:r>
              <a:rPr lang="vi-VN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 </a:t>
            </a:r>
            <a:endParaRPr lang="vi-VN" sz="2400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endParaRPr lang="vi-VN" dirty="0"/>
          </a:p>
        </p:txBody>
      </p:sp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0F45230C-76EA-C1C2-B15D-AF92E57984CA}"/>
              </a:ext>
            </a:extLst>
          </p:cNvPr>
          <p:cNvSpPr txBox="1"/>
          <p:nvPr/>
        </p:nvSpPr>
        <p:spPr>
          <a:xfrm>
            <a:off x="3580482" y="143219"/>
            <a:ext cx="502369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2800" dirty="0"/>
              <a:t>CHƯƠNG 2 </a:t>
            </a:r>
          </a:p>
          <a:p>
            <a:pPr algn="ctr"/>
            <a:r>
              <a:rPr lang="vi-VN" sz="2800" dirty="0"/>
              <a:t>DỰ ÁN SPRING BOOT</a:t>
            </a:r>
          </a:p>
          <a:p>
            <a:pPr algn="ctr"/>
            <a:endParaRPr lang="vi-VN" sz="2800" dirty="0"/>
          </a:p>
        </p:txBody>
      </p:sp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AB9AFBE0-0996-2C1A-1412-6EC9656E65AE}"/>
              </a:ext>
            </a:extLst>
          </p:cNvPr>
          <p:cNvSpPr txBox="1"/>
          <p:nvPr/>
        </p:nvSpPr>
        <p:spPr>
          <a:xfrm>
            <a:off x="1972019" y="1385007"/>
            <a:ext cx="8571123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vi-V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2.1.Mô tả đề tài </a:t>
            </a:r>
          </a:p>
          <a:p>
            <a:pPr algn="just"/>
            <a:r>
              <a:rPr lang="vi-VN" sz="2400" b="0" i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	Việc </a:t>
            </a:r>
            <a:r>
              <a:rPr lang="vi-VN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tạo </a:t>
            </a:r>
            <a:r>
              <a:rPr lang="vi-VN" sz="2400" b="0" i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ra một trang </a:t>
            </a:r>
            <a:r>
              <a:rPr lang="vi-VN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website xem phim trực tuyến có thể mang lại sự thuận tiện và đa dạng cho người </a:t>
            </a:r>
            <a:r>
              <a:rPr lang="vi-VN" sz="2400" b="0" i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dùng</a:t>
            </a:r>
            <a:r>
              <a:rPr lang="vi-VN" sz="1800" b="0" i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 .</a:t>
            </a:r>
            <a:endParaRPr lang="vi-VN" sz="1800" b="0" i="0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pPr algn="l" rtl="0" fontAlgn="base"/>
            <a:endParaRPr lang="vi-VN" sz="2400" b="1" i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pPr algn="l" rtl="0" fontAlgn="base"/>
            <a:r>
              <a:rPr lang="vi-VN" sz="2400" b="1" i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    </a:t>
            </a:r>
            <a:r>
              <a:rPr lang="vi-VN" sz="24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2.2. Công nghệ sử </a:t>
            </a:r>
            <a:r>
              <a:rPr lang="vi-VN" sz="2400" b="1" i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dụng</a:t>
            </a:r>
            <a:r>
              <a:rPr lang="vi-VN" sz="2400" b="0" i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 </a:t>
            </a:r>
            <a:endParaRPr lang="vi-VN" sz="2400" dirty="0">
              <a:solidFill>
                <a:srgbClr val="000000"/>
              </a:solidFill>
              <a:latin typeface="Segoe UI" panose="020B0502040204020203" pitchFamily="34" charset="0"/>
            </a:endParaRPr>
          </a:p>
          <a:p>
            <a:pPr algn="l" rtl="0" fontAlgn="base"/>
            <a:r>
              <a:rPr lang="vi-VN" sz="2400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	</a:t>
            </a:r>
            <a:r>
              <a:rPr lang="vi-VN" sz="2400" b="0" i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Website </a:t>
            </a:r>
            <a:r>
              <a:rPr lang="vi-VN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sử dụng </a:t>
            </a:r>
            <a:r>
              <a:rPr lang="vi-VN" sz="24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NexJS</a:t>
            </a:r>
            <a:r>
              <a:rPr lang="vi-VN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vi-VN" sz="24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front-end</a:t>
            </a:r>
            <a:r>
              <a:rPr lang="vi-VN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vi-VN" sz="2400" b="0" i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framework</a:t>
            </a:r>
            <a:r>
              <a:rPr lang="vi-VN" sz="2400" b="0" i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và Spring </a:t>
            </a:r>
            <a:r>
              <a:rPr lang="vi-VN" sz="24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boot</a:t>
            </a:r>
            <a:r>
              <a:rPr lang="vi-VN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vi-VN" sz="24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back-end</a:t>
            </a:r>
            <a:r>
              <a:rPr lang="vi-VN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vi-VN" sz="24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framework</a:t>
            </a:r>
            <a:r>
              <a:rPr lang="vi-VN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cùng với </a:t>
            </a:r>
            <a:r>
              <a:rPr lang="vi-VN" sz="24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MySQL</a:t>
            </a:r>
            <a:r>
              <a:rPr lang="vi-VN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dùng để lưu trữ dữ liệu </a:t>
            </a:r>
            <a:endParaRPr lang="vi-VN" sz="2400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pPr algn="just"/>
            <a:endParaRPr lang="vi-V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42606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01BE858E-2267-4EF1-3571-6A6B9B0B778B}"/>
              </a:ext>
            </a:extLst>
          </p:cNvPr>
          <p:cNvSpPr txBox="1"/>
          <p:nvPr/>
        </p:nvSpPr>
        <p:spPr>
          <a:xfrm>
            <a:off x="856180" y="205483"/>
            <a:ext cx="1047964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MỤC LỤC</a:t>
            </a:r>
          </a:p>
          <a:p>
            <a:pPr algn="ctr"/>
            <a:r>
              <a:rPr lang="vi-VN" sz="2800">
                <a:latin typeface="Times New Roman" panose="02020603050405020304" pitchFamily="18" charset="0"/>
                <a:cs typeface="Times New Roman" panose="02020603050405020304" pitchFamily="18" charset="0"/>
              </a:rPr>
              <a:t>CHƯƠNG </a:t>
            </a:r>
            <a:r>
              <a:rPr lang="vi-V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1: XÂY DỰNG SERVER</a:t>
            </a:r>
          </a:p>
          <a:p>
            <a:pPr algn="ctr"/>
            <a:r>
              <a:rPr lang="vi-VN" sz="2800">
                <a:latin typeface="Times New Roman" panose="02020603050405020304" pitchFamily="18" charset="0"/>
                <a:cs typeface="Times New Roman" panose="02020603050405020304" pitchFamily="18" charset="0"/>
              </a:rPr>
              <a:t>CHƯƠNG </a:t>
            </a:r>
            <a:r>
              <a:rPr lang="vi-V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2: DỰ ÁN SPRING BOOT</a:t>
            </a:r>
          </a:p>
        </p:txBody>
      </p:sp>
    </p:spTree>
    <p:extLst>
      <p:ext uri="{BB962C8B-B14F-4D97-AF65-F5344CB8AC3E}">
        <p14:creationId xmlns:p14="http://schemas.microsoft.com/office/powerpoint/2010/main" val="10294181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Hộp Văn bản 9">
            <a:extLst>
              <a:ext uri="{FF2B5EF4-FFF2-40B4-BE49-F238E27FC236}">
                <a16:creationId xmlns:a16="http://schemas.microsoft.com/office/drawing/2014/main" id="{7059F25E-062E-C161-C4F0-0333CED16DD4}"/>
              </a:ext>
            </a:extLst>
          </p:cNvPr>
          <p:cNvSpPr txBox="1"/>
          <p:nvPr/>
        </p:nvSpPr>
        <p:spPr>
          <a:xfrm>
            <a:off x="253388" y="121186"/>
            <a:ext cx="11777031" cy="830997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algn="ctr"/>
            <a:r>
              <a:rPr lang="vi-V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2.3.</a:t>
            </a:r>
            <a:r>
              <a:rPr lang="vi-VN" sz="24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 Phân tích và thiết kế </a:t>
            </a:r>
          </a:p>
          <a:p>
            <a:pPr algn="ctr"/>
            <a:r>
              <a:rPr lang="vi-VN" sz="24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2.3.1.Phân tích cơ sở dữ liệu </a:t>
            </a:r>
          </a:p>
        </p:txBody>
      </p:sp>
      <p:pic>
        <p:nvPicPr>
          <p:cNvPr id="17414" name="Picture 6">
            <a:extLst>
              <a:ext uri="{FF2B5EF4-FFF2-40B4-BE49-F238E27FC236}">
                <a16:creationId xmlns:a16="http://schemas.microsoft.com/office/drawing/2014/main" id="{31D5110E-4345-BCA6-4606-3AC46820F7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6142" y="1054807"/>
            <a:ext cx="9163050" cy="4219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29672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6ECEF90E-B204-2496-1F0B-28AAEE3BC8AA}"/>
              </a:ext>
            </a:extLst>
          </p:cNvPr>
          <p:cNvSpPr txBox="1"/>
          <p:nvPr/>
        </p:nvSpPr>
        <p:spPr>
          <a:xfrm>
            <a:off x="2564176" y="654957"/>
            <a:ext cx="6097836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 fontAlgn="base"/>
            <a:r>
              <a:rPr lang="vi-VN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Chi tiết các bảng </a:t>
            </a:r>
            <a:endParaRPr lang="en-US" sz="2400" b="0" i="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rtl="0" fontAlgn="base"/>
            <a:endParaRPr lang="vi-VN" sz="2400" b="0" i="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l" rtl="0" fontAlgn="base">
              <a:buAutoNum type="arabicPeriod"/>
            </a:pPr>
            <a:r>
              <a:rPr lang="vi-VN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Bảng phim: Lưu trữ thông tin phim </a:t>
            </a:r>
          </a:p>
          <a:p>
            <a:pPr algn="l" rtl="0" fontAlgn="base"/>
            <a:r>
              <a:rPr lang="vi-VN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2. Bảng theloai: Lưu trữ các thể loại của phim </a:t>
            </a:r>
          </a:p>
          <a:p>
            <a:pPr algn="l" rtl="0" fontAlgn="base"/>
            <a:r>
              <a:rPr lang="vi-VN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3. Bảng </a:t>
            </a:r>
            <a:r>
              <a:rPr lang="vi-VN" sz="24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phim_theloai</a:t>
            </a:r>
            <a:r>
              <a:rPr lang="vi-VN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Lưu trữ thông tin thể loại của từng phim (mối quan hệ nhiều-nhiều) </a:t>
            </a:r>
          </a:p>
          <a:p>
            <a:pPr algn="l" rtl="0" fontAlgn="base"/>
            <a:r>
              <a:rPr lang="vi-VN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4. Bảng </a:t>
            </a:r>
            <a:r>
              <a:rPr lang="vi-VN" sz="24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quocgia</a:t>
            </a:r>
            <a:r>
              <a:rPr lang="vi-VN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Lưu trữ thông tin quốc gia </a:t>
            </a:r>
          </a:p>
          <a:p>
            <a:pPr algn="l" rtl="0" fontAlgn="base"/>
            <a:r>
              <a:rPr lang="vi-VN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5. Bảng </a:t>
            </a:r>
            <a:r>
              <a:rPr lang="vi-VN" sz="24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daodien</a:t>
            </a:r>
            <a:r>
              <a:rPr lang="vi-VN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Lưu trữ thông tin đạo diễn </a:t>
            </a:r>
          </a:p>
          <a:p>
            <a:pPr algn="l" rtl="0" fontAlgn="base"/>
            <a:r>
              <a:rPr lang="vi-VN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6. Bảng </a:t>
            </a:r>
            <a:r>
              <a:rPr lang="vi-VN" sz="24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dienvien</a:t>
            </a:r>
            <a:r>
              <a:rPr lang="vi-VN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lưu trữ thông tin diễn viên </a:t>
            </a:r>
          </a:p>
          <a:p>
            <a:pPr algn="l" rtl="0" fontAlgn="base"/>
            <a:r>
              <a:rPr lang="vi-VN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7. Bảng </a:t>
            </a:r>
            <a:r>
              <a:rPr lang="vi-VN" sz="24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phim_dienvien</a:t>
            </a:r>
            <a:r>
              <a:rPr lang="vi-VN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Lưu trữ thông tin diễn viên đã tham gia những phim nào </a:t>
            </a:r>
          </a:p>
          <a:p>
            <a:pPr algn="l" rtl="0" fontAlgn="base"/>
            <a:r>
              <a:rPr lang="vi-VN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8. Bảng </a:t>
            </a:r>
            <a:r>
              <a:rPr lang="vi-VN" sz="24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taikhoan</a:t>
            </a:r>
            <a:r>
              <a:rPr lang="vi-VN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vi-VN" sz="24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Lữu</a:t>
            </a:r>
            <a:r>
              <a:rPr lang="vi-VN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trữ thông tin tài khoản của người dùng và </a:t>
            </a:r>
            <a:r>
              <a:rPr lang="vi-VN" sz="24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admin</a:t>
            </a:r>
            <a:r>
              <a:rPr lang="vi-VN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33048492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FF04123A-3995-E4C2-B8F7-A23C0C862794}"/>
              </a:ext>
            </a:extLst>
          </p:cNvPr>
          <p:cNvSpPr txBox="1"/>
          <p:nvPr/>
        </p:nvSpPr>
        <p:spPr>
          <a:xfrm>
            <a:off x="1233888" y="169451"/>
            <a:ext cx="77118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		</a:t>
            </a:r>
            <a:r>
              <a:rPr lang="vi-VN" sz="24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2.3.2.Giao diện chương  trình</a:t>
            </a:r>
            <a:r>
              <a:rPr lang="vi-VN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				</a:t>
            </a:r>
            <a:endParaRPr lang="vi-VN" dirty="0"/>
          </a:p>
        </p:txBody>
      </p:sp>
      <p:pic>
        <p:nvPicPr>
          <p:cNvPr id="18438" name="Picture 6">
            <a:extLst>
              <a:ext uri="{FF2B5EF4-FFF2-40B4-BE49-F238E27FC236}">
                <a16:creationId xmlns:a16="http://schemas.microsoft.com/office/drawing/2014/main" id="{332C7F1B-3190-DCCC-D049-C6D7B56802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288" y="639407"/>
            <a:ext cx="11817424" cy="5255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4ABF8CD5-10A0-DE72-4573-1FD6547C2072}"/>
              </a:ext>
            </a:extLst>
          </p:cNvPr>
          <p:cNvSpPr txBox="1"/>
          <p:nvPr/>
        </p:nvSpPr>
        <p:spPr>
          <a:xfrm>
            <a:off x="3955056" y="5894453"/>
            <a:ext cx="36796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Giao diện trang chủ </a:t>
            </a:r>
          </a:p>
        </p:txBody>
      </p:sp>
    </p:spTree>
    <p:extLst>
      <p:ext uri="{BB962C8B-B14F-4D97-AF65-F5344CB8AC3E}">
        <p14:creationId xmlns:p14="http://schemas.microsoft.com/office/powerpoint/2010/main" val="42869920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>
            <a:extLst>
              <a:ext uri="{FF2B5EF4-FFF2-40B4-BE49-F238E27FC236}">
                <a16:creationId xmlns:a16="http://schemas.microsoft.com/office/drawing/2014/main" id="{97381995-BEB2-B10B-C497-D1C24ED09A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5717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8F8B3C1B-593E-F88E-5513-89E1BA2932C4}"/>
              </a:ext>
            </a:extLst>
          </p:cNvPr>
          <p:cNvSpPr txBox="1"/>
          <p:nvPr/>
        </p:nvSpPr>
        <p:spPr>
          <a:xfrm>
            <a:off x="3888954" y="5894024"/>
            <a:ext cx="40982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Giao diện chi tiết phim</a:t>
            </a:r>
          </a:p>
        </p:txBody>
      </p:sp>
    </p:spTree>
    <p:extLst>
      <p:ext uri="{BB962C8B-B14F-4D97-AF65-F5344CB8AC3E}">
        <p14:creationId xmlns:p14="http://schemas.microsoft.com/office/powerpoint/2010/main" val="33150785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60" name="Picture 4">
            <a:extLst>
              <a:ext uri="{FF2B5EF4-FFF2-40B4-BE49-F238E27FC236}">
                <a16:creationId xmlns:a16="http://schemas.microsoft.com/office/drawing/2014/main" id="{BF1B4970-2CE6-D250-FA6E-141DAC8E57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5563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CB06C22A-582D-3485-3190-FDD0C6024558}"/>
              </a:ext>
            </a:extLst>
          </p:cNvPr>
          <p:cNvSpPr txBox="1"/>
          <p:nvPr/>
        </p:nvSpPr>
        <p:spPr>
          <a:xfrm>
            <a:off x="3833870" y="5706737"/>
            <a:ext cx="47152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Giao diện trang đăng nhập</a:t>
            </a:r>
          </a:p>
        </p:txBody>
      </p:sp>
    </p:spTree>
    <p:extLst>
      <p:ext uri="{BB962C8B-B14F-4D97-AF65-F5344CB8AC3E}">
        <p14:creationId xmlns:p14="http://schemas.microsoft.com/office/powerpoint/2010/main" val="9963938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4A1EDF67-D0F6-43E5-B865-DD5594B752EF}"/>
              </a:ext>
            </a:extLst>
          </p:cNvPr>
          <p:cNvSpPr txBox="1"/>
          <p:nvPr/>
        </p:nvSpPr>
        <p:spPr>
          <a:xfrm>
            <a:off x="778525" y="332655"/>
            <a:ext cx="11413475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 fontAlgn="base"/>
            <a:r>
              <a:rPr lang="vi-VN" sz="24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2.4. Mô tả chức năng</a:t>
            </a:r>
            <a:r>
              <a:rPr lang="vi-VN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pPr algn="l" rtl="0" fontAlgn="base"/>
            <a:r>
              <a:rPr lang="vi-V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2.4.1.</a:t>
            </a:r>
            <a:r>
              <a:rPr lang="vi-VN" sz="24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Đối với người dùng</a:t>
            </a:r>
          </a:p>
          <a:p>
            <a:pPr algn="just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</a:t>
            </a: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Đăng nhập và đăng ký :Người dùng có đăng nhập và đăng ký</a:t>
            </a:r>
          </a:p>
          <a:p>
            <a:pPr algn="just"/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</a:t>
            </a:r>
            <a:r>
              <a:rPr lang="vi-VN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Hiển thị danh sách Phim</a:t>
            </a:r>
            <a:r>
              <a:rPr lang="vi-VN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Hiển thị danh sách các bộ phim có sẵn để xem</a:t>
            </a:r>
          </a:p>
          <a:p>
            <a:pPr algn="just"/>
            <a:r>
              <a:rPr lang="vi-VN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 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</a:t>
            </a:r>
            <a:r>
              <a:rPr lang="vi-VN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Tìm Kiếm và Lọc Phim: </a:t>
            </a:r>
            <a:r>
              <a:rPr lang="vi-VN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C</a:t>
            </a:r>
            <a:r>
              <a:rPr lang="vi-VN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ó thể tìm kiếm </a:t>
            </a:r>
            <a:r>
              <a:rPr lang="en-US" sz="24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theo</a:t>
            </a:r>
            <a:r>
              <a:rPr lang="vi-VN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tựa đề, thể loại hoặc năm phát hành. </a:t>
            </a:r>
            <a:endParaRPr lang="en-US" sz="2400" b="0" i="0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pPr algn="just"/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	   </a:t>
            </a: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PH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Xem</a:t>
            </a:r>
            <a:r>
              <a:rPr lang="en-PH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Chi </a:t>
            </a:r>
            <a:r>
              <a:rPr lang="en-PH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Tiết</a:t>
            </a:r>
            <a:r>
              <a:rPr lang="en-PH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PH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Phim</a:t>
            </a:r>
            <a:r>
              <a:rPr lang="en-PH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PH" dirty="0"/>
              <a:t> </a:t>
            </a:r>
            <a:r>
              <a:rPr lang="en-PH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Bấm</a:t>
            </a:r>
            <a:r>
              <a:rPr lang="en-PH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PH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PH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PH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PH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PH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bộ</a:t>
            </a:r>
            <a:r>
              <a:rPr lang="en-PH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PH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phim</a:t>
            </a:r>
            <a:r>
              <a:rPr lang="en-PH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PH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sẽ</a:t>
            </a:r>
            <a:r>
              <a:rPr lang="en-PH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PH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hiển</a:t>
            </a:r>
            <a:r>
              <a:rPr lang="en-PH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PH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thị</a:t>
            </a:r>
            <a:r>
              <a:rPr lang="en-PH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PH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PH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tin </a:t>
            </a:r>
            <a:r>
              <a:rPr lang="en-PH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PH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PH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phim</a:t>
            </a:r>
            <a:r>
              <a:rPr lang="en-PH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PH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đó</a:t>
            </a:r>
            <a:r>
              <a:rPr lang="en-PH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.</a:t>
            </a:r>
          </a:p>
          <a:p>
            <a:pPr algn="just"/>
            <a:r>
              <a:rPr lang="en-US" sz="240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     </a:t>
            </a: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PH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PH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PH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PH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PH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Xem</a:t>
            </a:r>
            <a:r>
              <a:rPr lang="en-PH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PH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Phim</a:t>
            </a:r>
            <a:r>
              <a:rPr lang="en-PH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PH" dirty="0"/>
              <a:t> </a:t>
            </a:r>
            <a:r>
              <a:rPr lang="en-PH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Cung</a:t>
            </a:r>
            <a:r>
              <a:rPr lang="en-PH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PH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cấp</a:t>
            </a:r>
            <a:r>
              <a:rPr lang="en-PH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PH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PH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PH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PH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PH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xem</a:t>
            </a:r>
            <a:r>
              <a:rPr lang="en-PH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PH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phim</a:t>
            </a:r>
            <a:r>
              <a:rPr lang="en-PH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PH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trực</a:t>
            </a:r>
            <a:r>
              <a:rPr lang="en-PH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PH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tuyến</a:t>
            </a:r>
            <a:r>
              <a:rPr lang="en-PH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để người dùng có thể xem phim trên trang web.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2400" b="0" i="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vi-VN" sz="2400" b="0" i="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vi-VN" sz="24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2.4.2. Đối với </a:t>
            </a:r>
            <a:r>
              <a:rPr lang="vi-VN" sz="2400" b="1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admin</a:t>
            </a:r>
            <a:endParaRPr lang="vi-VN" sz="2400" b="1" i="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vi-VN" sz="24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</a:t>
            </a: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</a:t>
            </a:r>
            <a:r>
              <a:rPr lang="vi-VN" sz="24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Quản lý Danh Sách Phi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m</a:t>
            </a:r>
            <a:endParaRPr lang="vi-VN" sz="2400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vi-VN" sz="24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</a:t>
            </a:r>
            <a:r>
              <a:rPr lang="vi-VN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Quản lý Người Dùng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</a:p>
          <a:p>
            <a:pPr algn="just"/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	</a:t>
            </a: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</a:t>
            </a:r>
            <a:r>
              <a:rPr lang="en-PH" dirty="0"/>
              <a:t> </a:t>
            </a:r>
            <a:r>
              <a:rPr lang="en-PH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PH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PH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PH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PH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Quyền</a:t>
            </a:r>
            <a:r>
              <a:rPr lang="en-PH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PH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Hạn</a:t>
            </a:r>
            <a:r>
              <a:rPr lang="en-PH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PH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PH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PH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PH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PH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Quyền</a:t>
            </a:r>
            <a:endParaRPr lang="en-PH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</a:t>
            </a:r>
            <a:r>
              <a:rPr lang="en-PH" dirty="0"/>
              <a:t> </a:t>
            </a:r>
            <a:r>
              <a:rPr lang="en-PH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Cập</a:t>
            </a:r>
            <a:r>
              <a:rPr lang="en-PH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PH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Nhật</a:t>
            </a:r>
            <a:r>
              <a:rPr lang="en-PH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PH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Cài</a:t>
            </a:r>
            <a:r>
              <a:rPr lang="en-PH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PH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Đặt</a:t>
            </a:r>
            <a:r>
              <a:rPr lang="en-PH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PH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PH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PH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vi-VN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endParaRPr lang="vi-VN" sz="2000" b="1" i="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rtl="0" fontAlgn="base"/>
            <a:r>
              <a:rPr lang="vi-VN" sz="20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vi-V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87682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089995B6-B07E-AFFB-0D2C-96F0F80B0EFF}"/>
              </a:ext>
            </a:extLst>
          </p:cNvPr>
          <p:cNvSpPr txBox="1"/>
          <p:nvPr/>
        </p:nvSpPr>
        <p:spPr>
          <a:xfrm>
            <a:off x="1336400" y="221950"/>
            <a:ext cx="9760945" cy="73866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vi-V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2.5.</a:t>
            </a:r>
            <a:r>
              <a:rPr lang="vi-VN" sz="24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Ưu điểm, nhược điểm và hướng phát triển </a:t>
            </a:r>
            <a:endParaRPr lang="en-US" sz="2400" b="1" i="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vi-VN" sz="24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2.5.1.Ưu điểm</a:t>
            </a:r>
          </a:p>
          <a:p>
            <a:r>
              <a:rPr lang="vi-VN" sz="24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</a:t>
            </a:r>
            <a:r>
              <a:rPr lang="vi-VN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Website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vi-VN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có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vi-VN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giao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vi-VN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diện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vi-VN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đơn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vi-VN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giản,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vi-VN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than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vi-VN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thiện 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vi-VN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với 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   </a:t>
            </a:r>
            <a:r>
              <a:rPr lang="vi-VN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người 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  </a:t>
            </a:r>
            <a:r>
              <a:rPr lang="en-US" sz="24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dùng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.</a:t>
            </a:r>
            <a:endParaRPr lang="vi-VN" sz="2400" b="0" i="0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r>
              <a:rPr lang="vi-VN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	 </a:t>
            </a: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</a:t>
            </a:r>
            <a:r>
              <a:rPr lang="vi-VN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vi-VN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Đa 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vi-VN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dạng nội dung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: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PH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Cung</a:t>
            </a:r>
            <a:r>
              <a:rPr lang="en-PH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PH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cấp</a:t>
            </a:r>
            <a:r>
              <a:rPr lang="en-PH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PH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danh</a:t>
            </a:r>
            <a:r>
              <a:rPr lang="en-PH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PH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sách</a:t>
            </a:r>
            <a:r>
              <a:rPr lang="en-PH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PH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PH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PH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phim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phục vụ nhu cầu đa dạng của người dùng.</a:t>
            </a:r>
            <a:endParaRPr lang="en-US" sz="24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       </a:t>
            </a: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PH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Cập</a:t>
            </a:r>
            <a:r>
              <a:rPr lang="en-PH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PH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nhật</a:t>
            </a:r>
            <a:r>
              <a:rPr lang="en-PH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PH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nhanh</a:t>
            </a:r>
            <a:r>
              <a:rPr lang="en-PH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PH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chóng</a:t>
            </a:r>
            <a:r>
              <a:rPr lang="en-PH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PH" dirty="0"/>
              <a:t> </a:t>
            </a:r>
            <a:r>
              <a:rPr lang="en-PH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PH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PH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PH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PH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dễ</a:t>
            </a:r>
            <a:r>
              <a:rPr lang="en-PH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PH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dàng</a:t>
            </a:r>
            <a:r>
              <a:rPr lang="en-PH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PH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cập</a:t>
            </a:r>
            <a:r>
              <a:rPr lang="en-PH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PH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nhật</a:t>
            </a:r>
            <a:r>
              <a:rPr lang="en-PH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PH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nội</a:t>
            </a:r>
            <a:r>
              <a:rPr lang="en-PH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dung </a:t>
            </a:r>
            <a:r>
              <a:rPr lang="en-PH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mới</a:t>
            </a:r>
            <a:r>
              <a:rPr lang="en-PH" dirty="0"/>
              <a:t> </a:t>
            </a:r>
            <a:r>
              <a:rPr lang="en-PH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PH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PH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giữ</a:t>
            </a:r>
            <a:r>
              <a:rPr lang="en-PH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PH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trang</a:t>
            </a:r>
            <a:r>
              <a:rPr lang="en-PH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web </a:t>
            </a:r>
            <a:r>
              <a:rPr lang="en-PH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luôn</a:t>
            </a:r>
            <a:r>
              <a:rPr lang="en-PH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PH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hấp</a:t>
            </a:r>
            <a:r>
              <a:rPr lang="en-PH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PH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dẫn</a:t>
            </a:r>
            <a:r>
              <a:rPr lang="en-PH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vi-VN" sz="24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vi-VN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	</a:t>
            </a:r>
            <a:r>
              <a:rPr lang="en-PH" dirty="0"/>
              <a:t> </a:t>
            </a: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</a:t>
            </a:r>
            <a:r>
              <a:rPr lang="vi-VN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Phân quyền linh hoạt: Cho phép quản trị viên kiểm soát </a:t>
            </a:r>
            <a:r>
              <a:rPr lang="en-US" sz="24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trang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 web </a:t>
            </a:r>
            <a:r>
              <a:rPr lang="en-US" sz="24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một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cách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linh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hoạt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và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chính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xác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.</a:t>
            </a:r>
            <a:endParaRPr lang="vi-VN" sz="2400" b="0" i="0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r>
              <a:rPr lang="vi-VN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2.5.2.Nhược điểm </a:t>
            </a:r>
            <a:endParaRPr lang="en-US" sz="2400" b="1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endParaRPr lang="vi-VN" sz="2400" b="1" i="0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pPr fontAlgn="base"/>
            <a:r>
              <a:rPr lang="en-US" sz="20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</a:t>
            </a:r>
            <a:r>
              <a:rPr lang="vi-VN" sz="20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</a:t>
            </a:r>
            <a:r>
              <a:rPr lang="vi-VN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Chi Phí Cơ Sở Dữ Liệu và Băng Thông: Lưu trữ phim và duy trì băng thông có thể tạo áp lực tài chính lớn.</a:t>
            </a:r>
            <a:endParaRPr lang="en-US" sz="2400" b="0" i="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fontAlgn="base"/>
            <a:endParaRPr lang="vi-VN" sz="2400" b="0" i="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fontAlgn="base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</a:t>
            </a:r>
            <a:r>
              <a:rPr lang="vi-VN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Bảo Mật và Rủi Ro Mạng: Dữ liệu cá nhân và thanh toán của người dùng có thể gặp các vấn đề bảo mật trên mạng. </a:t>
            </a:r>
          </a:p>
          <a:p>
            <a:endParaRPr lang="vi-VN" sz="2400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vi-VN" sz="24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</a:t>
            </a:r>
            <a:endParaRPr lang="en-US" sz="2400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vi-VN" sz="1800" b="0" i="0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pPr algn="just"/>
            <a:endParaRPr lang="vi-V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41852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636D0D80-216B-0997-A71F-9AD8BDCBA5FE}"/>
              </a:ext>
            </a:extLst>
          </p:cNvPr>
          <p:cNvSpPr txBox="1"/>
          <p:nvPr/>
        </p:nvSpPr>
        <p:spPr>
          <a:xfrm>
            <a:off x="2104803" y="521152"/>
            <a:ext cx="8383837" cy="7017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 fontAlgn="base"/>
            <a:r>
              <a:rPr lang="vi-VN" sz="24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2.5.3.Hướng phát triển </a:t>
            </a:r>
            <a:endParaRPr lang="en-US" sz="2400" b="1" i="0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pPr algn="ctr" rtl="0" fontAlgn="base"/>
            <a:endParaRPr lang="en-US" sz="2400" b="1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algn="ctr" rtl="0" fontAlgn="base"/>
            <a:endParaRPr lang="vi-VN" sz="2400" b="1" i="0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pPr algn="just" fontAlgn="base"/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</a:t>
            </a:r>
            <a:r>
              <a:rPr lang="vi-VN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Trong tương lai, website sẽ phát triển thêm chức năng bình luận đánh giá phim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.</a:t>
            </a:r>
          </a:p>
          <a:p>
            <a:pPr algn="just" fontAlgn="base"/>
            <a:endParaRPr lang="en-US" sz="2400" b="0" i="0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pPr algn="just" fontAlgn="base"/>
            <a:endParaRPr lang="en-US" sz="2400" b="0" i="0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pPr algn="just" fontAlgn="base"/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vi-VN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hêm phim vào danh sách yêu thích</a:t>
            </a:r>
            <a:endParaRPr lang="en-US" sz="2400" b="0" i="0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pPr algn="just" fontAlgn="base"/>
            <a:endParaRPr lang="en-US" sz="2400" b="0" i="0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pPr algn="just" fontAlgn="base"/>
            <a:endParaRPr lang="en-US" sz="2400" b="0" i="0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pPr algn="just" fontAlgn="base"/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</a:t>
            </a:r>
            <a:r>
              <a:rPr lang="vi-VN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G</a:t>
            </a:r>
            <a:r>
              <a:rPr lang="vi-VN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ợi ý phim dựa vào lịch sử xem phim của người dùng</a:t>
            </a:r>
            <a:endParaRPr lang="en-US" sz="2400" b="0" i="0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pPr algn="just" fontAlgn="base"/>
            <a:endParaRPr lang="en-US" sz="2400" b="0" i="0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pPr algn="just" fontAlgn="base"/>
            <a:endParaRPr lang="en-US" sz="2400" b="0" i="0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pPr algn="just" fontAlgn="base"/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</a:t>
            </a:r>
            <a:r>
              <a:rPr lang="vi-VN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vi-VN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vi-VN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ăng cường hiệu suất và độ tin cậy của website. </a:t>
            </a:r>
            <a:endParaRPr lang="en-US" sz="2400" b="0" i="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fontAlgn="base"/>
            <a:endParaRPr lang="vi-VN" sz="2400" b="0" i="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rtl="0" fontAlgn="base"/>
            <a:r>
              <a:rPr lang="vi-VN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pPr algn="ctr" rtl="0" fontAlgn="base"/>
            <a:endParaRPr lang="vi-VN" sz="2400" b="1" i="0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pPr algn="ctr" rtl="0" fontAlgn="base"/>
            <a:endParaRPr lang="vi-VN" sz="2400" b="1" i="0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39041496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A43EE03B-AAE4-2135-D5B3-C8EF00313A55}"/>
              </a:ext>
            </a:extLst>
          </p:cNvPr>
          <p:cNvSpPr txBox="1"/>
          <p:nvPr/>
        </p:nvSpPr>
        <p:spPr>
          <a:xfrm>
            <a:off x="2636703" y="2280492"/>
            <a:ext cx="691859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CẢM ƠN THẦY VÀ CÁC BẠN ĐÃ LẮNG NGHE !!!</a:t>
            </a:r>
          </a:p>
        </p:txBody>
      </p:sp>
    </p:spTree>
    <p:extLst>
      <p:ext uri="{BB962C8B-B14F-4D97-AF65-F5344CB8AC3E}">
        <p14:creationId xmlns:p14="http://schemas.microsoft.com/office/powerpoint/2010/main" val="39123253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8E700BE2-F84C-9FC8-6D07-881705E63866}"/>
              </a:ext>
            </a:extLst>
          </p:cNvPr>
          <p:cNvSpPr txBox="1"/>
          <p:nvPr/>
        </p:nvSpPr>
        <p:spPr>
          <a:xfrm>
            <a:off x="2985532" y="412596"/>
            <a:ext cx="6220936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CHƯƠNG 1 : XÂY DỰNG SERVER </a:t>
            </a:r>
          </a:p>
          <a:p>
            <a:r>
              <a:rPr lang="vi-V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1.1 Cài đặt hệ điều hành </a:t>
            </a:r>
            <a:r>
              <a:rPr lang="vi-VN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unbuntu</a:t>
            </a:r>
            <a:endParaRPr lang="vi-V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vi-V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1.2 . Cài đặt dịch vụ SHH</a:t>
            </a:r>
          </a:p>
          <a:p>
            <a:r>
              <a:rPr lang="vi-V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1.3 .Cài đặt dịch vụ </a:t>
            </a:r>
            <a:r>
              <a:rPr lang="vi-VN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Apache</a:t>
            </a:r>
            <a:r>
              <a:rPr lang="vi-V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Webserver</a:t>
            </a:r>
            <a:endParaRPr lang="vi-V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vi-V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1.4 .Cài đặt dịch vụ FTP Server</a:t>
            </a:r>
          </a:p>
          <a:p>
            <a:r>
              <a:rPr lang="vi-V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1.5 . GCC</a:t>
            </a:r>
          </a:p>
          <a:p>
            <a:r>
              <a:rPr lang="vi-V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1.6 . FTP Server</a:t>
            </a:r>
          </a:p>
          <a:p>
            <a:r>
              <a:rPr lang="vi-V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1.7. VNC Server</a:t>
            </a:r>
          </a:p>
        </p:txBody>
      </p:sp>
    </p:spTree>
    <p:extLst>
      <p:ext uri="{BB962C8B-B14F-4D97-AF65-F5344CB8AC3E}">
        <p14:creationId xmlns:p14="http://schemas.microsoft.com/office/powerpoint/2010/main" val="14624979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8C461C40-D4A1-F318-8F24-FB51DEE96FBA}"/>
              </a:ext>
            </a:extLst>
          </p:cNvPr>
          <p:cNvSpPr txBox="1"/>
          <p:nvPr/>
        </p:nvSpPr>
        <p:spPr>
          <a:xfrm>
            <a:off x="270386" y="152617"/>
            <a:ext cx="118324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1.1. Cài đặt hệ điều hành </a:t>
            </a:r>
            <a:r>
              <a:rPr lang="vi-VN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Ubuntu</a:t>
            </a:r>
            <a:endParaRPr lang="vi-V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Bước 1: Cài đặt hệ điều hành </a:t>
            </a:r>
            <a:r>
              <a:rPr lang="vi-VN" sz="24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Ubuntu</a:t>
            </a:r>
            <a:r>
              <a:rPr lang="vi-VN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với tên là  và đặt mật khẩu</a:t>
            </a:r>
            <a:r>
              <a:rPr lang="vi-VN" sz="2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. </a:t>
            </a:r>
            <a:endParaRPr lang="vi-V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9DBF5C00-9322-DA63-D74E-549EB336F9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144" y="1143000"/>
            <a:ext cx="4271263" cy="2517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E7D196BF-8E40-20EA-4713-9EB9D2ACC4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701" y="1215303"/>
            <a:ext cx="3897668" cy="2466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0496A6D-A353-A314-EE63-12D3493216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6365" y="2797263"/>
            <a:ext cx="5844711" cy="3334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B3EA2A70-A5F6-DADA-AE64-0658AF7BB6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7766" y="4509248"/>
            <a:ext cx="4979539" cy="1622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81893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7BBE938D-7DF1-32BB-7210-4CF63E594154}"/>
              </a:ext>
            </a:extLst>
          </p:cNvPr>
          <p:cNvSpPr txBox="1"/>
          <p:nvPr/>
        </p:nvSpPr>
        <p:spPr>
          <a:xfrm>
            <a:off x="230697" y="205678"/>
            <a:ext cx="50959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Bước 2 : </a:t>
            </a:r>
            <a:r>
              <a:rPr lang="vi-VN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Sau khi chờ cài đặt thành công, sẽ </a:t>
            </a:r>
            <a:r>
              <a:rPr lang="vi-VN" sz="24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restart</a:t>
            </a:r>
            <a:r>
              <a:rPr lang="vi-VN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lại máy ảo và cho ra giao diện như hình 2. </a:t>
            </a:r>
            <a:endParaRPr lang="vi-V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06639544-67DA-B321-BF61-8951CDAA41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5169" y="1093001"/>
            <a:ext cx="7701965" cy="4970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79416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D7867D3A-BB66-38C4-EC53-B96A0246D54F}"/>
              </a:ext>
            </a:extLst>
          </p:cNvPr>
          <p:cNvSpPr txBox="1"/>
          <p:nvPr/>
        </p:nvSpPr>
        <p:spPr>
          <a:xfrm>
            <a:off x="101029" y="47956"/>
            <a:ext cx="1198994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 fontAlgn="base"/>
            <a:r>
              <a:rPr lang="vi-VN" sz="2400" b="1" i="0" dirty="0">
                <a:effectLst/>
                <a:latin typeface="Times New Roman" panose="02020603050405020304" pitchFamily="18" charset="0"/>
              </a:rPr>
              <a:t>1.2.Cài đặt dịch vụ SHH</a:t>
            </a:r>
          </a:p>
          <a:p>
            <a:pPr algn="l" rtl="0" fontAlgn="base"/>
            <a:r>
              <a:rPr lang="vi-VN" sz="2400" b="0" i="0" dirty="0">
                <a:effectLst/>
                <a:latin typeface="+mj-lt"/>
              </a:rPr>
              <a:t>Bước 1: Cài đặt </a:t>
            </a:r>
            <a:r>
              <a:rPr lang="vi-VN" sz="2400" b="0" i="0" dirty="0" err="1">
                <a:effectLst/>
                <a:latin typeface="+mj-lt"/>
              </a:rPr>
              <a:t>OpenSSH</a:t>
            </a:r>
            <a:r>
              <a:rPr lang="vi-VN" sz="2400" b="0" i="0" dirty="0">
                <a:effectLst/>
                <a:latin typeface="+mj-lt"/>
              </a:rPr>
              <a:t> </a:t>
            </a:r>
            <a:r>
              <a:rPr lang="vi-VN" sz="2400" b="0" i="0">
                <a:effectLst/>
                <a:latin typeface="+mj-lt"/>
              </a:rPr>
              <a:t>Server </a:t>
            </a:r>
            <a:endParaRPr lang="en-US" sz="2400" b="0" i="0">
              <a:effectLst/>
              <a:latin typeface="+mj-lt"/>
            </a:endParaRPr>
          </a:p>
          <a:p>
            <a:pPr algn="l" rtl="0" fontAlgn="base"/>
            <a:r>
              <a:rPr lang="vi-VN" sz="2400" b="0" i="0">
                <a:effectLst/>
                <a:latin typeface="+mj-lt"/>
              </a:rPr>
              <a:t>Mở </a:t>
            </a:r>
            <a:r>
              <a:rPr lang="vi-VN" sz="2400" b="0" i="0" dirty="0" err="1">
                <a:effectLst/>
                <a:latin typeface="+mj-lt"/>
              </a:rPr>
              <a:t>terminal</a:t>
            </a:r>
            <a:r>
              <a:rPr lang="vi-VN" sz="2400" b="0" i="0" dirty="0">
                <a:effectLst/>
                <a:latin typeface="+mj-lt"/>
              </a:rPr>
              <a:t> và chạy lệnh sau để cài đặt </a:t>
            </a:r>
            <a:r>
              <a:rPr lang="vi-VN" sz="2400" b="0" i="0" dirty="0" err="1">
                <a:effectLst/>
                <a:latin typeface="+mj-lt"/>
              </a:rPr>
              <a:t>OpenSSH</a:t>
            </a:r>
            <a:r>
              <a:rPr lang="vi-VN" sz="2400" b="0" i="0" dirty="0">
                <a:effectLst/>
                <a:latin typeface="+mj-lt"/>
              </a:rPr>
              <a:t> Server</a:t>
            </a:r>
            <a:r>
              <a:rPr lang="vi-VN" sz="2400" b="0" i="0">
                <a:effectLst/>
                <a:latin typeface="+mj-lt"/>
              </a:rPr>
              <a:t>:                      </a:t>
            </a:r>
            <a:endParaRPr lang="vi-VN" sz="2400" b="0" i="0" dirty="0">
              <a:effectLst/>
              <a:latin typeface="+mj-lt"/>
            </a:endParaRPr>
          </a:p>
          <a:p>
            <a:pPr algn="l" rtl="0" fontAlgn="base"/>
            <a:r>
              <a:rPr lang="vi-VN" sz="2400" b="0" i="0" dirty="0">
                <a:effectLst/>
                <a:latin typeface="+mj-lt"/>
              </a:rPr>
              <a:t>Dùng lệnh: </a:t>
            </a:r>
            <a:r>
              <a:rPr lang="vi-VN" sz="2400" b="1" i="0" dirty="0" err="1">
                <a:solidFill>
                  <a:srgbClr val="FF0000"/>
                </a:solidFill>
                <a:effectLst/>
                <a:latin typeface="+mj-lt"/>
              </a:rPr>
              <a:t>sudo</a:t>
            </a:r>
            <a:r>
              <a:rPr lang="vi-VN" sz="2400" b="1" i="0" dirty="0">
                <a:solidFill>
                  <a:srgbClr val="FF0000"/>
                </a:solidFill>
                <a:effectLst/>
                <a:latin typeface="+mj-lt"/>
              </a:rPr>
              <a:t> </a:t>
            </a:r>
            <a:r>
              <a:rPr lang="vi-VN" sz="2400" b="1" i="0" dirty="0" err="1">
                <a:solidFill>
                  <a:srgbClr val="FF0000"/>
                </a:solidFill>
                <a:effectLst/>
                <a:latin typeface="+mj-lt"/>
              </a:rPr>
              <a:t>apt-get</a:t>
            </a:r>
            <a:r>
              <a:rPr lang="vi-VN" sz="2400" b="1" i="0" dirty="0">
                <a:solidFill>
                  <a:srgbClr val="FF0000"/>
                </a:solidFill>
                <a:effectLst/>
                <a:latin typeface="+mj-lt"/>
              </a:rPr>
              <a:t> </a:t>
            </a:r>
            <a:r>
              <a:rPr lang="vi-VN" sz="2400" b="1" i="0" dirty="0" err="1">
                <a:solidFill>
                  <a:srgbClr val="FF0000"/>
                </a:solidFill>
                <a:effectLst/>
                <a:latin typeface="+mj-lt"/>
              </a:rPr>
              <a:t>install</a:t>
            </a:r>
            <a:r>
              <a:rPr lang="vi-VN" sz="2400" b="1" i="0" dirty="0">
                <a:solidFill>
                  <a:srgbClr val="FF0000"/>
                </a:solidFill>
                <a:effectLst/>
                <a:latin typeface="+mj-lt"/>
              </a:rPr>
              <a:t> </a:t>
            </a:r>
            <a:r>
              <a:rPr lang="vi-VN" sz="2400" b="1" i="0" dirty="0" err="1">
                <a:solidFill>
                  <a:srgbClr val="FF0000"/>
                </a:solidFill>
                <a:effectLst/>
                <a:latin typeface="+mj-lt"/>
              </a:rPr>
              <a:t>openssh-server</a:t>
            </a:r>
            <a:r>
              <a:rPr lang="vi-VN" sz="2400" b="1" i="0" dirty="0">
                <a:solidFill>
                  <a:srgbClr val="FF0000"/>
                </a:solidFill>
                <a:effectLst/>
                <a:latin typeface="+mj-lt"/>
              </a:rPr>
              <a:t>                               </a:t>
            </a:r>
            <a:r>
              <a:rPr lang="vi-VN" sz="2400" b="0" i="0" dirty="0">
                <a:effectLst/>
                <a:latin typeface="+mj-lt"/>
              </a:rPr>
              <a:t> </a:t>
            </a:r>
          </a:p>
        </p:txBody>
      </p:sp>
      <p:pic>
        <p:nvPicPr>
          <p:cNvPr id="4102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84D4C3B8-1D8C-F394-D7FE-4BB723CCA1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6576" y="1785242"/>
            <a:ext cx="7585955" cy="4823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38213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D7867D3A-BB66-38C4-EC53-B96A0246D54F}"/>
              </a:ext>
            </a:extLst>
          </p:cNvPr>
          <p:cNvSpPr txBox="1"/>
          <p:nvPr/>
        </p:nvSpPr>
        <p:spPr>
          <a:xfrm>
            <a:off x="101029" y="47956"/>
            <a:ext cx="119899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 fontAlgn="base"/>
            <a:r>
              <a:rPr lang="vi-VN" sz="2400" b="1" i="0" dirty="0">
                <a:effectLst/>
                <a:latin typeface="Times New Roman" panose="02020603050405020304" pitchFamily="18" charset="0"/>
              </a:rPr>
              <a:t>1.2.Cài đặt dịch vụ SHH</a:t>
            </a:r>
          </a:p>
          <a:p>
            <a:pPr algn="l" rtl="0" fontAlgn="base"/>
            <a:r>
              <a:rPr lang="vi-VN" sz="2400" b="0" i="0">
                <a:effectLst/>
                <a:latin typeface="+mj-lt"/>
              </a:rPr>
              <a:t>Bước </a:t>
            </a:r>
            <a:r>
              <a:rPr lang="vi-VN" sz="2400" b="0" i="0" dirty="0">
                <a:effectLst/>
                <a:latin typeface="+mj-lt"/>
              </a:rPr>
              <a:t>2 : Kiểm tra </a:t>
            </a:r>
            <a:r>
              <a:rPr lang="vi-VN" sz="2400" b="0" i="0">
                <a:effectLst/>
                <a:latin typeface="+mj-lt"/>
              </a:rPr>
              <a:t>trạng thái</a:t>
            </a:r>
            <a:r>
              <a:rPr lang="en-US" sz="2400" b="0" i="0">
                <a:effectLst/>
                <a:latin typeface="+mj-lt"/>
              </a:rPr>
              <a:t> </a:t>
            </a:r>
            <a:r>
              <a:rPr lang="vi-VN" sz="2400">
                <a:latin typeface="+mj-lt"/>
              </a:rPr>
              <a:t>của </a:t>
            </a:r>
            <a:r>
              <a:rPr lang="vi-VN" sz="2400" dirty="0">
                <a:latin typeface="+mj-lt"/>
              </a:rPr>
              <a:t>dịch </a:t>
            </a:r>
            <a:r>
              <a:rPr lang="vi-VN" sz="2400">
                <a:latin typeface="+mj-lt"/>
              </a:rPr>
              <a:t>vụ SHH</a:t>
            </a:r>
            <a:r>
              <a:rPr lang="en-US" sz="2400">
                <a:latin typeface="+mj-lt"/>
              </a:rPr>
              <a:t> </a:t>
            </a:r>
            <a:r>
              <a:rPr lang="vi-VN" sz="2400" b="1" i="0">
                <a:solidFill>
                  <a:srgbClr val="FF0000"/>
                </a:solidFill>
                <a:effectLst/>
                <a:latin typeface="+mj-lt"/>
              </a:rPr>
              <a:t>sudo </a:t>
            </a:r>
            <a:r>
              <a:rPr lang="vi-VN" sz="2400" b="1" i="0" dirty="0" err="1">
                <a:solidFill>
                  <a:srgbClr val="FF0000"/>
                </a:solidFill>
                <a:effectLst/>
                <a:latin typeface="+mj-lt"/>
              </a:rPr>
              <a:t>systemctl</a:t>
            </a:r>
            <a:r>
              <a:rPr lang="vi-VN" sz="2400" b="1" i="0" dirty="0">
                <a:solidFill>
                  <a:srgbClr val="FF0000"/>
                </a:solidFill>
                <a:effectLst/>
                <a:latin typeface="+mj-lt"/>
              </a:rPr>
              <a:t> </a:t>
            </a:r>
            <a:r>
              <a:rPr lang="vi-VN" sz="2400" b="1" i="0" dirty="0" err="1">
                <a:solidFill>
                  <a:srgbClr val="FF0000"/>
                </a:solidFill>
                <a:effectLst/>
                <a:latin typeface="+mj-lt"/>
              </a:rPr>
              <a:t>status</a:t>
            </a:r>
            <a:r>
              <a:rPr lang="vi-VN" sz="2400" b="1" i="0" dirty="0">
                <a:solidFill>
                  <a:srgbClr val="FF0000"/>
                </a:solidFill>
                <a:effectLst/>
                <a:latin typeface="+mj-lt"/>
              </a:rPr>
              <a:t> </a:t>
            </a:r>
            <a:r>
              <a:rPr lang="vi-VN" sz="2400" b="1" i="0" dirty="0" err="1">
                <a:solidFill>
                  <a:srgbClr val="FF0000"/>
                </a:solidFill>
                <a:effectLst/>
                <a:latin typeface="+mj-lt"/>
              </a:rPr>
              <a:t>ssh</a:t>
            </a:r>
            <a:r>
              <a:rPr lang="vi-VN" sz="2400" b="1" i="0" dirty="0">
                <a:solidFill>
                  <a:srgbClr val="FF0000"/>
                </a:solidFill>
                <a:effectLst/>
                <a:latin typeface="+mj-lt"/>
              </a:rPr>
              <a:t>          </a:t>
            </a:r>
          </a:p>
          <a:p>
            <a:pPr algn="l" rtl="0" fontAlgn="base"/>
            <a:r>
              <a:rPr lang="vi-VN" sz="2400" b="0" i="0">
                <a:effectLst/>
                <a:latin typeface="+mj-lt"/>
              </a:rPr>
              <a:t>                                </a:t>
            </a:r>
            <a:endParaRPr lang="vi-VN" sz="2400" b="0" i="0" dirty="0">
              <a:effectLst/>
              <a:latin typeface="+mj-lt"/>
            </a:endParaRPr>
          </a:p>
        </p:txBody>
      </p:sp>
      <p:pic>
        <p:nvPicPr>
          <p:cNvPr id="4104" name="Picture 8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AB884204-184E-4479-CDDE-6954F0D624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418" y="1248285"/>
            <a:ext cx="8915552" cy="5107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49948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1BF89058-EC9A-76C9-0C63-98ADE3A9E13E}"/>
              </a:ext>
            </a:extLst>
          </p:cNvPr>
          <p:cNvSpPr txBox="1"/>
          <p:nvPr/>
        </p:nvSpPr>
        <p:spPr>
          <a:xfrm>
            <a:off x="3860745" y="2724855"/>
            <a:ext cx="118394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Mở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file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cấu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en-US" sz="24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sudo</a:t>
            </a:r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nano/</a:t>
            </a:r>
            <a:r>
              <a:rPr lang="en-US" sz="24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etc</a:t>
            </a:r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/shh/</a:t>
            </a:r>
            <a:r>
              <a:rPr lang="en-US" sz="24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sshd_config</a:t>
            </a:r>
            <a:endParaRPr lang="en-US" sz="24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12">
            <a:extLst>
              <a:ext uri="{FF2B5EF4-FFF2-40B4-BE49-F238E27FC236}">
                <a16:creationId xmlns:a16="http://schemas.microsoft.com/office/drawing/2014/main" id="{B191D492-0125-D2AA-6BCF-15A9C8A370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5753" y="3267522"/>
            <a:ext cx="6209812" cy="196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FA72EC9F-4234-2722-6136-AE0A62FFB199}"/>
              </a:ext>
            </a:extLst>
          </p:cNvPr>
          <p:cNvSpPr txBox="1"/>
          <p:nvPr/>
        </p:nvSpPr>
        <p:spPr>
          <a:xfrm>
            <a:off x="122448" y="4236736"/>
            <a:ext cx="749755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Khởi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sz="24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động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sz="24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lại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sz="24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dịch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sz="24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vụ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SSH: </a:t>
            </a:r>
            <a:r>
              <a:rPr lang="en-US" sz="2400" b="1" i="0" dirty="0" err="1">
                <a:solidFill>
                  <a:srgbClr val="FF0000"/>
                </a:solidFill>
                <a:effectLst/>
                <a:latin typeface="Times New Roman" panose="02020603050405020304" pitchFamily="18" charset="0"/>
              </a:rPr>
              <a:t>sudo</a:t>
            </a:r>
            <a:r>
              <a:rPr lang="en-US" sz="2400" b="1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</a:rPr>
              <a:t> service ssh restart </a:t>
            </a:r>
            <a:endParaRPr lang="vi-VN" sz="2400" b="1" i="0" dirty="0">
              <a:solidFill>
                <a:srgbClr val="FF0000"/>
              </a:solidFill>
              <a:effectLst/>
              <a:latin typeface="Times New Roman" panose="02020603050405020304" pitchFamily="18" charset="0"/>
            </a:endParaRPr>
          </a:p>
          <a:p>
            <a:endParaRPr lang="vi-VN" sz="1800" b="0" i="0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endParaRPr lang="vi-VN" dirty="0"/>
          </a:p>
        </p:txBody>
      </p:sp>
      <p:pic>
        <p:nvPicPr>
          <p:cNvPr id="6" name="Picture 14">
            <a:extLst>
              <a:ext uri="{FF2B5EF4-FFF2-40B4-BE49-F238E27FC236}">
                <a16:creationId xmlns:a16="http://schemas.microsoft.com/office/drawing/2014/main" id="{52D14737-55F8-8F22-0CC5-5992BF215E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330" y="4792736"/>
            <a:ext cx="5486400" cy="312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Hộp Văn bản 2">
            <a:extLst>
              <a:ext uri="{FF2B5EF4-FFF2-40B4-BE49-F238E27FC236}">
                <a16:creationId xmlns:a16="http://schemas.microsoft.com/office/drawing/2014/main" id="{7950AE10-9D36-B62A-1751-9E5074F03F24}"/>
              </a:ext>
            </a:extLst>
          </p:cNvPr>
          <p:cNvSpPr txBox="1"/>
          <p:nvPr/>
        </p:nvSpPr>
        <p:spPr>
          <a:xfrm>
            <a:off x="0" y="135185"/>
            <a:ext cx="118394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400">
                <a:latin typeface="Times New Roman" panose="02020603050405020304" pitchFamily="18" charset="0"/>
                <a:cs typeface="Times New Roman" panose="02020603050405020304" pitchFamily="18" charset="0"/>
              </a:rPr>
              <a:t>Xem ip máy server: </a:t>
            </a:r>
            <a:r>
              <a:rPr lang="vi-VN" sz="24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192.168.242.128</a:t>
            </a:r>
            <a:endParaRPr lang="en-US" sz="24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A9E50A5-8C87-EFAD-D390-8BD33024ED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260" y="736397"/>
            <a:ext cx="3871854" cy="1737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4935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181223C3-2FA3-0B8E-65B8-6E0B20E071AD}"/>
              </a:ext>
            </a:extLst>
          </p:cNvPr>
          <p:cNvSpPr txBox="1"/>
          <p:nvPr/>
        </p:nvSpPr>
        <p:spPr>
          <a:xfrm>
            <a:off x="74334" y="137680"/>
            <a:ext cx="632646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 fontAlgn="base"/>
            <a:r>
              <a:rPr lang="vi-VN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Bước 3</a:t>
            </a:r>
            <a:r>
              <a:rPr lang="vi-VN" sz="2400" b="0" i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vi-VN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vi-VN" sz="2400" b="0" i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ết nối </a:t>
            </a:r>
            <a:r>
              <a:rPr lang="vi-VN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dịch </a:t>
            </a:r>
            <a:r>
              <a:rPr lang="vi-VN" sz="2400" b="0" i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vụ SSH</a:t>
            </a:r>
            <a:endParaRPr lang="vi-VN" sz="2400" b="0" i="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rtl="0" fontAlgn="base"/>
            <a:r>
              <a:rPr lang="vi-VN" sz="2400" b="1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vi-VN" sz="2400" b="1" i="0" dirty="0" err="1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ssh</a:t>
            </a:r>
            <a:r>
              <a:rPr lang="vi-VN" sz="2400" b="1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sinhvien@192.168.242.128 </a:t>
            </a:r>
          </a:p>
          <a:p>
            <a:endParaRPr lang="vi-V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4E240FB-17AA-D6F4-54A4-E4CFC8D5C0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0677" y="1127102"/>
            <a:ext cx="9500317" cy="4603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283491"/>
      </p:ext>
    </p:extLst>
  </p:cSld>
  <p:clrMapOvr>
    <a:masterClrMapping/>
  </p:clrMapOvr>
</p:sld>
</file>

<file path=ppt/theme/theme1.xml><?xml version="1.0" encoding="utf-8"?>
<a:theme xmlns:a="http://schemas.openxmlformats.org/drawingml/2006/main" name="Hoài niệm">
  <a:themeElements>
    <a:clrScheme name="Hoài niệm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Hoài niệm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Hoài niệm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Chủ đề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398</TotalTime>
  <Words>1185</Words>
  <Application>Microsoft Office PowerPoint</Application>
  <PresentationFormat>Widescreen</PresentationFormat>
  <Paragraphs>137</Paragraphs>
  <Slides>28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Arial</vt:lpstr>
      <vt:lpstr>Calibri</vt:lpstr>
      <vt:lpstr>Calibri Light</vt:lpstr>
      <vt:lpstr>Segoe UI</vt:lpstr>
      <vt:lpstr>Times New Roman</vt:lpstr>
      <vt:lpstr>Hoài niệm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Bản trình bày PowerPoint</dc:title>
  <dc:creator>Dang Hoang Vu</dc:creator>
  <cp:lastModifiedBy>Minh Trong</cp:lastModifiedBy>
  <cp:revision>42</cp:revision>
  <dcterms:created xsi:type="dcterms:W3CDTF">2024-01-09T13:52:03Z</dcterms:created>
  <dcterms:modified xsi:type="dcterms:W3CDTF">2024-01-11T00:58:33Z</dcterms:modified>
</cp:coreProperties>
</file>